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5"/>
  </p:notesMasterIdLst>
  <p:sldIdLst>
    <p:sldId id="257" r:id="rId2"/>
    <p:sldId id="259" r:id="rId3"/>
    <p:sldId id="260" r:id="rId4"/>
    <p:sldId id="261" r:id="rId5"/>
    <p:sldId id="262" r:id="rId6"/>
    <p:sldId id="263" r:id="rId7"/>
    <p:sldId id="271" r:id="rId8"/>
    <p:sldId id="270" r:id="rId9"/>
    <p:sldId id="264" r:id="rId10"/>
    <p:sldId id="265" r:id="rId11"/>
    <p:sldId id="267" r:id="rId12"/>
    <p:sldId id="268" r:id="rId13"/>
    <p:sldId id="272"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145"/>
    <p:restoredTop sz="71307"/>
  </p:normalViewPr>
  <p:slideViewPr>
    <p:cSldViewPr snapToGrid="0" snapToObjects="1">
      <p:cViewPr varScale="1">
        <p:scale>
          <a:sx n="54" d="100"/>
          <a:sy n="54" d="100"/>
        </p:scale>
        <p:origin x="208" y="42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notesMaster" Target="notesMasters/notesMaster1.xml"/><Relationship Id="rId16" Type="http://schemas.openxmlformats.org/officeDocument/2006/relationships/presProps" Target="presProps.xml"/><Relationship Id="rId17" Type="http://schemas.openxmlformats.org/officeDocument/2006/relationships/viewProps" Target="viewProps.xml"/><Relationship Id="rId18" Type="http://schemas.openxmlformats.org/officeDocument/2006/relationships/theme" Target="theme/theme1.xml"/><Relationship Id="rId19"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1CD822A-9A99-6540-8F26-ECD8B33C0B77}" type="datetimeFigureOut">
              <a:rPr lang="en-US" smtClean="0"/>
              <a:t>8/29/19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9DEFB2E-0633-CD44-B638-CCEE82C818F3}" type="slidenum">
              <a:rPr lang="en-US" smtClean="0"/>
              <a:t>‹#›</a:t>
            </a:fld>
            <a:endParaRPr lang="en-US"/>
          </a:p>
        </p:txBody>
      </p:sp>
    </p:spTree>
    <p:extLst>
      <p:ext uri="{BB962C8B-B14F-4D97-AF65-F5344CB8AC3E}">
        <p14:creationId xmlns:p14="http://schemas.microsoft.com/office/powerpoint/2010/main" val="12510775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
        <p:cNvGrpSpPr/>
        <p:nvPr/>
      </p:nvGrpSpPr>
      <p:grpSpPr>
        <a:xfrm>
          <a:off x="0" y="0"/>
          <a:ext cx="0" cy="0"/>
          <a:chOff x="0" y="0"/>
          <a:chExt cx="0" cy="0"/>
        </a:xfrm>
      </p:grpSpPr>
      <p:sp>
        <p:nvSpPr>
          <p:cNvPr id="53" name="Google Shape;53;g3fe042eacb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 name="Google Shape;54;g3fe042eacb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dirty="0" smtClean="0"/>
              <a:t>*In this video, I will explain</a:t>
            </a:r>
            <a:r>
              <a:rPr lang="en-US" baseline="0" dirty="0" smtClean="0"/>
              <a:t> how to engage in the Speed Dating Book Activity as well as how to write a book blurb.</a:t>
            </a:r>
            <a:endParaRPr dirty="0"/>
          </a:p>
        </p:txBody>
      </p:sp>
    </p:spTree>
    <p:extLst>
      <p:ext uri="{BB962C8B-B14F-4D97-AF65-F5344CB8AC3E}">
        <p14:creationId xmlns:p14="http://schemas.microsoft.com/office/powerpoint/2010/main" val="8472555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Google Shape;486;g40616aa18d_3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7" name="Google Shape;487;g40616aa18d_3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*So let’s practice and learn how to write one by writing a Book</a:t>
            </a:r>
            <a:r>
              <a:rPr lang="en-US" baseline="0" dirty="0" smtClean="0"/>
              <a:t> Blurb together.  If you watched the Six Crows read-aloud video, then you are familiar with the book Six Crows by Leo </a:t>
            </a:r>
            <a:r>
              <a:rPr lang="en-US" baseline="0" dirty="0" err="1" smtClean="0"/>
              <a:t>Lionni</a:t>
            </a:r>
            <a:r>
              <a:rPr lang="en-US" baseline="0" dirty="0" smtClean="0"/>
              <a:t>.  Feel free to follow along with the hand out if your facilitators have one for you.  If not, just follow along on the screen.  What curriculum content could we teach with this book?  Just main ideas—a really brief list.  *How about: </a:t>
            </a:r>
            <a:r>
              <a:rPr lang="en-US" sz="1200" kern="1200" dirty="0" smtClean="0">
                <a:solidFill>
                  <a:schemeClr val="tx1"/>
                </a:solidFill>
                <a:effectLst/>
                <a:latin typeface="+mn-lt"/>
                <a:ea typeface="+mn-ea"/>
                <a:cs typeface="+mn-cs"/>
              </a:rPr>
              <a:t>Story Elements, Conflict Resolution, Social Studies, and Science?</a:t>
            </a:r>
            <a:r>
              <a:rPr lang="en-US" sz="1200" kern="1200" baseline="0" dirty="0" smtClean="0">
                <a:solidFill>
                  <a:schemeClr val="tx1"/>
                </a:solidFill>
                <a:effectLst/>
                <a:latin typeface="+mn-lt"/>
                <a:ea typeface="+mn-ea"/>
                <a:cs typeface="+mn-cs"/>
              </a:rPr>
              <a:t>  I have a list of these that you can choose from at the end that may help generate some ideas for you.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Ok, now uses—how can this book best be used in an activity or lesson?  I used it for a read-aloud, but I also sprinkled in some of the shared reading concept, by pausing before reading words—to see if my students knew what word came next in the sentence as they were following along and thinking about the story.  *So I am writing shared reading and read-aloud for this one.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*Book title is Six Crows.  *Publisher is </a:t>
            </a:r>
            <a:r>
              <a:rPr lang="en-US" sz="1200" kern="1200" dirty="0" smtClean="0">
                <a:solidFill>
                  <a:schemeClr val="tx1"/>
                </a:solidFill>
                <a:effectLst/>
                <a:latin typeface="+mn-lt"/>
                <a:ea typeface="+mn-ea"/>
                <a:cs typeface="+mn-cs"/>
              </a:rPr>
              <a:t>Macmillan McGraw Hill.</a:t>
            </a:r>
            <a:r>
              <a:rPr lang="en-US" sz="1200" kern="1200" baseline="0" dirty="0" smtClean="0">
                <a:solidFill>
                  <a:schemeClr val="tx1"/>
                </a:solidFill>
                <a:effectLst/>
                <a:latin typeface="+mn-lt"/>
                <a:ea typeface="+mn-ea"/>
                <a:cs typeface="+mn-cs"/>
              </a:rPr>
              <a:t>  I know that from opening up to the first page, the title page and scanning the bottom of that page where I can find the publisher name and logo.  But remember, if you can’t find it—don’t worry about it.  Leave it blank and move 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The last two parts of the </a:t>
            </a:r>
            <a:r>
              <a:rPr lang="en-US" sz="1200" kern="1200" baseline="0" dirty="0" err="1" smtClean="0">
                <a:solidFill>
                  <a:schemeClr val="tx1"/>
                </a:solidFill>
                <a:effectLst/>
                <a:latin typeface="+mn-lt"/>
                <a:ea typeface="+mn-ea"/>
                <a:cs typeface="+mn-cs"/>
              </a:rPr>
              <a:t>BookBlurb</a:t>
            </a:r>
            <a:r>
              <a:rPr lang="en-US" sz="1200" kern="1200" baseline="0" dirty="0" smtClean="0">
                <a:solidFill>
                  <a:schemeClr val="tx1"/>
                </a:solidFill>
                <a:effectLst/>
                <a:latin typeface="+mn-lt"/>
                <a:ea typeface="+mn-ea"/>
                <a:cs typeface="+mn-cs"/>
              </a:rPr>
              <a:t> are: what the book is about and how the book can be used to teach.  So I have these sentence starters to help coach me in writing these—feel free to use these sentence starters yourself to help you in making this writing process easier.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*This book is about six crows who antagonize a wheat farmer. S</a:t>
            </a:r>
            <a:r>
              <a:rPr lang="en-US" sz="1200" kern="1200" dirty="0" smtClean="0">
                <a:solidFill>
                  <a:schemeClr val="tx1"/>
                </a:solidFill>
                <a:effectLst/>
                <a:latin typeface="+mn-lt"/>
                <a:ea typeface="+mn-ea"/>
                <a:cs typeface="+mn-cs"/>
              </a:rPr>
              <a:t>o he puts up a scary scarecrow to keep the crows away.  The crows create a threatening kite in response until the wise owl encourages the crows and farmer to solve the problem through discussing their needs. Short,</a:t>
            </a:r>
            <a:r>
              <a:rPr lang="en-US" sz="1200" kern="1200" baseline="0" dirty="0" smtClean="0">
                <a:solidFill>
                  <a:schemeClr val="tx1"/>
                </a:solidFill>
                <a:effectLst/>
                <a:latin typeface="+mn-lt"/>
                <a:ea typeface="+mn-ea"/>
                <a:cs typeface="+mn-cs"/>
              </a:rPr>
              <a:t> simple. To the point. The teacher reading this knows what the book is about—doesn’t have to be detailed.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Ok, last part how this book can be used to teach.  *</a:t>
            </a:r>
            <a:r>
              <a:rPr lang="en-US" sz="1200" kern="1200" dirty="0" smtClean="0">
                <a:solidFill>
                  <a:schemeClr val="tx1"/>
                </a:solidFill>
                <a:effectLst/>
                <a:latin typeface="+mn-lt"/>
                <a:ea typeface="+mn-ea"/>
                <a:cs typeface="+mn-cs"/>
              </a:rPr>
              <a:t>Story elements like character, setting, and plot can easily be identified, and this book can be used to teach sequencing order of events. This book is great to use when teaching conflict resolution and spurring class discussion.  </a:t>
            </a:r>
            <a:r>
              <a:rPr lang="en-US" sz="1200" i="1" kern="1200" dirty="0" smtClean="0">
                <a:solidFill>
                  <a:schemeClr val="tx1"/>
                </a:solidFill>
                <a:effectLst/>
                <a:latin typeface="+mn-lt"/>
                <a:ea typeface="+mn-ea"/>
                <a:cs typeface="+mn-cs"/>
              </a:rPr>
              <a:t>Six Crows</a:t>
            </a:r>
            <a:r>
              <a:rPr lang="en-US" sz="1200" kern="1200" dirty="0" smtClean="0">
                <a:solidFill>
                  <a:schemeClr val="tx1"/>
                </a:solidFill>
                <a:effectLst/>
                <a:latin typeface="+mn-lt"/>
                <a:ea typeface="+mn-ea"/>
                <a:cs typeface="+mn-cs"/>
              </a:rPr>
              <a:t> is ideal for shared reading, because words are repeated often with picture prompts throughout the pages.  Repeated words provide an opportunity for students to listen with a purpose. </a:t>
            </a:r>
          </a:p>
          <a:p>
            <a:pPr marL="0" lvl="0" indent="0" rtl="0">
              <a:spcBef>
                <a:spcPts val="0"/>
              </a:spcBef>
              <a:spcAft>
                <a:spcPts val="0"/>
              </a:spcAft>
              <a:buNone/>
            </a:pPr>
            <a:r>
              <a:rPr lang="en-US" baseline="0" dirty="0" smtClean="0"/>
              <a:t> </a:t>
            </a:r>
            <a:endParaRPr dirty="0"/>
          </a:p>
        </p:txBody>
      </p:sp>
    </p:spTree>
    <p:extLst>
      <p:ext uri="{BB962C8B-B14F-4D97-AF65-F5344CB8AC3E}">
        <p14:creationId xmlns:p14="http://schemas.microsoft.com/office/powerpoint/2010/main" val="9816351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Google Shape;505;g3fab8e3972_0_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6" name="Google Shape;506;g3fab8e3972_0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dirty="0" smtClean="0"/>
              <a:t>*So now it is your turn!  Use a blank piece of notebook paper or the back</a:t>
            </a:r>
            <a:r>
              <a:rPr lang="en-US" baseline="0" dirty="0" smtClean="0"/>
              <a:t> of your handout to write a Book Blurb.</a:t>
            </a:r>
          </a:p>
          <a:p>
            <a:pPr marL="0" lvl="0" indent="0">
              <a:spcBef>
                <a:spcPts val="0"/>
              </a:spcBef>
              <a:spcAft>
                <a:spcPts val="0"/>
              </a:spcAft>
              <a:buNone/>
            </a:pPr>
            <a:endParaRPr lang="en-US" baseline="0" dirty="0" smtClean="0"/>
          </a:p>
          <a:p>
            <a:pPr marL="0" lvl="0" indent="0">
              <a:spcBef>
                <a:spcPts val="0"/>
              </a:spcBef>
              <a:spcAft>
                <a:spcPts val="0"/>
              </a:spcAft>
              <a:buNone/>
            </a:pPr>
            <a:r>
              <a:rPr lang="en-US" dirty="0" smtClean="0"/>
              <a:t>Choose a book that you are familiar with.  Preferably one from your Speed Dating Book activity that resonated with you.  Review and list how the book can be used to teach.  Write a brief 1 to 2 sentence summary.  Then write a short list of what the book could be used to teach (you can pick from the list on the next slide to help you).  *And of</a:t>
            </a:r>
            <a:r>
              <a:rPr lang="en-US" baseline="0" dirty="0" smtClean="0"/>
              <a:t> course, reference the Book Blurb section fro the Teachers Resource Guide to help you!  These are models to support you in being able to do this yourself!  Keep in mind, these are NOT detailed lesson plans.  These are just a few ideas that you COULD turn into lesson plans if you wanted to, but they are meant to launch you and other teachers into using more books to teach with!</a:t>
            </a:r>
            <a:endParaRPr dirty="0"/>
          </a:p>
        </p:txBody>
      </p:sp>
    </p:spTree>
    <p:extLst>
      <p:ext uri="{BB962C8B-B14F-4D97-AF65-F5344CB8AC3E}">
        <p14:creationId xmlns:p14="http://schemas.microsoft.com/office/powerpoint/2010/main" val="9271728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1"/>
        <p:cNvGrpSpPr/>
        <p:nvPr/>
      </p:nvGrpSpPr>
      <p:grpSpPr>
        <a:xfrm>
          <a:off x="0" y="0"/>
          <a:ext cx="0" cy="0"/>
          <a:chOff x="0" y="0"/>
          <a:chExt cx="0" cy="0"/>
        </a:xfrm>
      </p:grpSpPr>
      <p:sp>
        <p:nvSpPr>
          <p:cNvPr id="512" name="Google Shape;512;g40616aa18d_3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3" name="Google Shape;513;g40616aa18d_3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*Here is a list of some of the curriculum</a:t>
            </a:r>
            <a:r>
              <a:rPr lang="en-US" baseline="0" dirty="0" smtClean="0"/>
              <a:t> content you could teach to your students through the use of one of the books you browsed during the Speed Dating Book Activity.  Feel free to use this list as you write your own!</a:t>
            </a:r>
          </a:p>
          <a:p>
            <a:pPr marL="0" lvl="0" indent="0">
              <a:spcBef>
                <a:spcPts val="0"/>
              </a:spcBef>
              <a:spcAft>
                <a:spcPts val="0"/>
              </a:spcAft>
              <a:buNone/>
            </a:pPr>
            <a:endParaRPr lang="en-US" baseline="0" dirty="0" smtClean="0"/>
          </a:p>
          <a:p>
            <a:pPr marL="609585" indent="-431789">
              <a:buSzPts val="1500"/>
              <a:buFont typeface="Calibri"/>
              <a:buChar char="●"/>
            </a:pPr>
            <a:r>
              <a:rPr lang="en-US" sz="2000" dirty="0" smtClean="0">
                <a:latin typeface="+mn-lt"/>
                <a:ea typeface="Calibri"/>
                <a:cs typeface="Calibri"/>
                <a:sym typeface="Calibri"/>
              </a:rPr>
              <a:t>active listening</a:t>
            </a:r>
          </a:p>
          <a:p>
            <a:pPr marL="609585" indent="-431789">
              <a:buSzPts val="1500"/>
              <a:buFont typeface="Calibri"/>
              <a:buChar char="●"/>
            </a:pPr>
            <a:r>
              <a:rPr lang="en-US" sz="2000" dirty="0" smtClean="0">
                <a:latin typeface="+mn-lt"/>
                <a:ea typeface="Calibri"/>
                <a:cs typeface="Calibri"/>
                <a:sym typeface="Calibri"/>
              </a:rPr>
              <a:t>thinking while reading</a:t>
            </a:r>
          </a:p>
          <a:p>
            <a:pPr marL="609585" indent="-431789">
              <a:buSzPts val="1500"/>
              <a:buFont typeface="Calibri"/>
              <a:buChar char="●"/>
            </a:pPr>
            <a:r>
              <a:rPr lang="en-US" sz="2000" dirty="0" smtClean="0">
                <a:latin typeface="+mn-lt"/>
                <a:ea typeface="Calibri"/>
                <a:cs typeface="Calibri"/>
                <a:sym typeface="Calibri"/>
              </a:rPr>
              <a:t>listening with a purpose</a:t>
            </a:r>
          </a:p>
          <a:p>
            <a:pPr marL="609585" indent="-431789">
              <a:buSzPts val="1500"/>
              <a:buFont typeface="Calibri"/>
              <a:buChar char="●"/>
            </a:pPr>
            <a:r>
              <a:rPr lang="en-US" sz="2000" dirty="0" smtClean="0">
                <a:latin typeface="+mn-lt"/>
                <a:ea typeface="Calibri"/>
                <a:cs typeface="Calibri"/>
                <a:sym typeface="Calibri"/>
              </a:rPr>
              <a:t>making predictions</a:t>
            </a:r>
          </a:p>
          <a:p>
            <a:pPr marL="609585" indent="-431789">
              <a:buSzPts val="1500"/>
              <a:buFont typeface="Calibri"/>
              <a:buChar char="●"/>
            </a:pPr>
            <a:r>
              <a:rPr lang="en-US" sz="2000" dirty="0" smtClean="0">
                <a:latin typeface="+mn-lt"/>
                <a:ea typeface="Calibri"/>
                <a:cs typeface="Calibri"/>
                <a:sym typeface="Calibri"/>
              </a:rPr>
              <a:t>rhyming patterns</a:t>
            </a:r>
          </a:p>
          <a:p>
            <a:pPr marL="609585" indent="-431789">
              <a:buSzPts val="1500"/>
              <a:buFont typeface="Calibri"/>
              <a:buChar char="●"/>
            </a:pPr>
            <a:r>
              <a:rPr lang="en-US" sz="2000" dirty="0" smtClean="0">
                <a:latin typeface="+mn-lt"/>
                <a:ea typeface="Calibri"/>
                <a:cs typeface="Calibri"/>
                <a:sym typeface="Calibri"/>
              </a:rPr>
              <a:t>use question words (who, what, where,</a:t>
            </a:r>
          </a:p>
          <a:p>
            <a:pPr marL="1219170" lvl="1" indent="-431789">
              <a:buSzPts val="1500"/>
              <a:buFont typeface="Calibri"/>
              <a:buChar char="○"/>
            </a:pPr>
            <a:r>
              <a:rPr lang="en-US" sz="2000" dirty="0" smtClean="0">
                <a:latin typeface="+mn-lt"/>
                <a:ea typeface="Calibri"/>
                <a:cs typeface="Calibri"/>
                <a:sym typeface="Calibri"/>
              </a:rPr>
              <a:t>when, how, why)</a:t>
            </a:r>
          </a:p>
          <a:p>
            <a:pPr marL="609585" indent="-431789">
              <a:buSzPts val="1500"/>
              <a:buFont typeface="Calibri"/>
              <a:buChar char="●"/>
            </a:pPr>
            <a:r>
              <a:rPr lang="en-US" sz="2000" dirty="0" smtClean="0">
                <a:latin typeface="+mn-lt"/>
                <a:ea typeface="Calibri"/>
                <a:cs typeface="Calibri"/>
                <a:sym typeface="Calibri"/>
              </a:rPr>
              <a:t>story elements (characters, setting, plot)</a:t>
            </a:r>
          </a:p>
          <a:p>
            <a:pPr marL="609585" indent="-431789">
              <a:buSzPts val="1500"/>
              <a:buFont typeface="Calibri"/>
              <a:buChar char="●"/>
            </a:pPr>
            <a:r>
              <a:rPr lang="en-US" sz="2000" dirty="0" smtClean="0">
                <a:latin typeface="+mn-lt"/>
                <a:ea typeface="Calibri"/>
                <a:cs typeface="Calibri"/>
                <a:sym typeface="Calibri"/>
              </a:rPr>
              <a:t>sequencing (ordering story events)</a:t>
            </a:r>
          </a:p>
          <a:p>
            <a:pPr marL="609585" indent="-431789">
              <a:buSzPts val="1500"/>
              <a:buFont typeface="Calibri"/>
              <a:buChar char="●"/>
            </a:pPr>
            <a:r>
              <a:rPr lang="en-US" sz="2000" dirty="0" smtClean="0">
                <a:latin typeface="+mn-lt"/>
                <a:ea typeface="Calibri"/>
                <a:cs typeface="Calibri"/>
                <a:sym typeface="Calibri"/>
              </a:rPr>
              <a:t>vocabulary</a:t>
            </a:r>
          </a:p>
          <a:p>
            <a:pPr marL="609585" indent="-431789">
              <a:buSzPts val="1500"/>
              <a:buFont typeface="Calibri"/>
              <a:buChar char="●"/>
            </a:pPr>
            <a:r>
              <a:rPr lang="en-US" sz="2000" dirty="0" smtClean="0">
                <a:latin typeface="+mn-lt"/>
                <a:ea typeface="Calibri"/>
                <a:cs typeface="Calibri"/>
                <a:sym typeface="Calibri"/>
              </a:rPr>
              <a:t>using context clues to determine meaning</a:t>
            </a:r>
          </a:p>
          <a:p>
            <a:pPr marL="609585" indent="-431789">
              <a:buSzPts val="1500"/>
              <a:buFont typeface="Calibri"/>
              <a:buChar char="●"/>
            </a:pPr>
            <a:r>
              <a:rPr lang="en-US" sz="2000" dirty="0" smtClean="0">
                <a:latin typeface="+mn-lt"/>
                <a:ea typeface="Calibri"/>
                <a:cs typeface="Calibri"/>
                <a:sym typeface="Calibri"/>
              </a:rPr>
              <a:t>identifying problem and solution</a:t>
            </a:r>
          </a:p>
          <a:p>
            <a:pPr marL="609585" indent="-431789">
              <a:buSzPts val="1500"/>
              <a:buFont typeface="Calibri"/>
              <a:buChar char="●"/>
            </a:pPr>
            <a:r>
              <a:rPr lang="en-US" sz="2000" dirty="0" smtClean="0">
                <a:latin typeface="+mn-lt"/>
                <a:ea typeface="Calibri"/>
                <a:cs typeface="Calibri"/>
                <a:sym typeface="Calibri"/>
              </a:rPr>
              <a:t>making text-to-self connections</a:t>
            </a:r>
          </a:p>
          <a:p>
            <a:pPr marL="609585" indent="-431789">
              <a:buSzPts val="1500"/>
              <a:buFont typeface="Calibri"/>
              <a:buChar char="●"/>
            </a:pPr>
            <a:r>
              <a:rPr lang="en-US" sz="2000" dirty="0" smtClean="0">
                <a:latin typeface="+mn-lt"/>
                <a:ea typeface="Calibri"/>
                <a:cs typeface="Calibri"/>
                <a:sym typeface="Calibri"/>
              </a:rPr>
              <a:t>drawing conclusions</a:t>
            </a:r>
          </a:p>
          <a:p>
            <a:pPr marL="609585" indent="-431789">
              <a:buSzPts val="1500"/>
              <a:buFont typeface="Calibri"/>
              <a:buChar char="●"/>
            </a:pPr>
            <a:r>
              <a:rPr lang="en-US" sz="2000" dirty="0" smtClean="0">
                <a:latin typeface="+mn-lt"/>
                <a:ea typeface="Calibri"/>
                <a:cs typeface="Calibri"/>
                <a:sym typeface="Calibri"/>
              </a:rPr>
              <a:t>identifying cause and effect</a:t>
            </a:r>
          </a:p>
          <a:p>
            <a:pPr marL="609585" indent="-431789">
              <a:buSzPts val="1500"/>
              <a:buFont typeface="Calibri"/>
              <a:buChar char="●"/>
            </a:pPr>
            <a:r>
              <a:rPr lang="en-US" sz="2000" dirty="0" smtClean="0">
                <a:latin typeface="+mn-lt"/>
                <a:ea typeface="Calibri"/>
                <a:cs typeface="Calibri"/>
                <a:sym typeface="Calibri"/>
              </a:rPr>
              <a:t>comparing and contrasting (similarities and differences)</a:t>
            </a:r>
          </a:p>
          <a:p>
            <a:pPr marL="609585" indent="-431789">
              <a:buSzPts val="1500"/>
              <a:buFont typeface="Calibri"/>
              <a:buChar char="●"/>
            </a:pPr>
            <a:r>
              <a:rPr lang="en-US" sz="2000" dirty="0" smtClean="0">
                <a:latin typeface="+mn-lt"/>
                <a:ea typeface="Calibri"/>
                <a:cs typeface="Calibri"/>
                <a:sym typeface="Calibri"/>
              </a:rPr>
              <a:t>relating to similar experiences</a:t>
            </a:r>
          </a:p>
          <a:p>
            <a:pPr marL="609585" indent="-431789">
              <a:buSzPts val="1500"/>
              <a:buFont typeface="Calibri"/>
              <a:buChar char="●"/>
            </a:pPr>
            <a:r>
              <a:rPr lang="en-US" sz="2000" dirty="0" smtClean="0">
                <a:latin typeface="+mn-lt"/>
                <a:ea typeface="Calibri"/>
                <a:cs typeface="Calibri"/>
                <a:sym typeface="Calibri"/>
              </a:rPr>
              <a:t>considering different perspectives/viewpoints</a:t>
            </a:r>
          </a:p>
          <a:p>
            <a:pPr marL="609585" indent="-431789">
              <a:buSzPts val="1500"/>
              <a:buFont typeface="Calibri"/>
              <a:buChar char="●"/>
            </a:pPr>
            <a:r>
              <a:rPr lang="en-US" sz="2000" dirty="0" smtClean="0">
                <a:latin typeface="+mn-lt"/>
                <a:ea typeface="Calibri"/>
                <a:cs typeface="Calibri"/>
                <a:sym typeface="Calibri"/>
              </a:rPr>
              <a:t>summarizing (retelling)</a:t>
            </a:r>
          </a:p>
          <a:p>
            <a:pPr marL="609585" indent="-431789">
              <a:buSzPts val="1500"/>
              <a:buFont typeface="Calibri"/>
              <a:buChar char="●"/>
            </a:pPr>
            <a:r>
              <a:rPr lang="en-US" sz="2000" dirty="0" smtClean="0">
                <a:latin typeface="+mn-lt"/>
                <a:ea typeface="Calibri"/>
                <a:cs typeface="Calibri"/>
                <a:sym typeface="Calibri"/>
              </a:rPr>
              <a:t>identifying main ideas</a:t>
            </a:r>
          </a:p>
          <a:p>
            <a:pPr marL="609585" indent="-431789">
              <a:buSzPts val="1500"/>
              <a:buFont typeface="Calibri"/>
              <a:buChar char="●"/>
            </a:pPr>
            <a:r>
              <a:rPr lang="en-US" sz="2000" dirty="0" smtClean="0">
                <a:latin typeface="+mn-lt"/>
                <a:ea typeface="Calibri"/>
                <a:cs typeface="Calibri"/>
                <a:sym typeface="Calibri"/>
              </a:rPr>
              <a:t>identifying elements of fiction and nonfiction </a:t>
            </a:r>
          </a:p>
          <a:p>
            <a:pPr marL="609585" indent="-431789">
              <a:buSzPts val="1500"/>
              <a:buFont typeface="Calibri"/>
              <a:buChar char="●"/>
            </a:pPr>
            <a:r>
              <a:rPr lang="en-US" sz="2000" dirty="0" smtClean="0">
                <a:latin typeface="+mn-lt"/>
                <a:ea typeface="Calibri"/>
                <a:cs typeface="Calibri"/>
                <a:sym typeface="Calibri"/>
              </a:rPr>
              <a:t>identifying author’s purpose </a:t>
            </a:r>
          </a:p>
          <a:p>
            <a:pPr marL="609585" indent="-431789">
              <a:buSzPts val="1500"/>
              <a:buFont typeface="Calibri"/>
              <a:buChar char="●"/>
            </a:pPr>
            <a:r>
              <a:rPr lang="en-US" sz="2000" dirty="0" smtClean="0">
                <a:latin typeface="+mn-lt"/>
                <a:ea typeface="Calibri"/>
                <a:cs typeface="Calibri"/>
                <a:sym typeface="Calibri"/>
              </a:rPr>
              <a:t>identifying author’s word choice/style</a:t>
            </a:r>
          </a:p>
          <a:p>
            <a:pPr marL="609585" indent="-431789">
              <a:buSzPts val="1500"/>
              <a:buFont typeface="Calibri"/>
              <a:buChar char="●"/>
            </a:pPr>
            <a:r>
              <a:rPr lang="en-US" sz="2000" dirty="0" smtClean="0">
                <a:latin typeface="+mn-lt"/>
                <a:ea typeface="Calibri"/>
                <a:cs typeface="Calibri"/>
                <a:sym typeface="Calibri"/>
              </a:rPr>
              <a:t>analyzing character (internal and external traits)</a:t>
            </a:r>
          </a:p>
          <a:p>
            <a:pPr marL="609585" indent="-431789">
              <a:buSzPts val="1500"/>
              <a:buFont typeface="Calibri"/>
              <a:buChar char="●"/>
            </a:pPr>
            <a:r>
              <a:rPr lang="en-US" sz="2000" dirty="0" smtClean="0">
                <a:latin typeface="+mn-lt"/>
                <a:ea typeface="Calibri"/>
                <a:cs typeface="Calibri"/>
                <a:sym typeface="Calibri"/>
              </a:rPr>
              <a:t>identifying words in the text with similar phonics’ sounds</a:t>
            </a:r>
          </a:p>
          <a:p>
            <a:pPr marL="609585" indent="-431789">
              <a:lnSpc>
                <a:spcPct val="115000"/>
              </a:lnSpc>
              <a:buSzPts val="1500"/>
              <a:buFont typeface="Calibri"/>
              <a:buChar char="●"/>
            </a:pPr>
            <a:r>
              <a:rPr lang="en-US" sz="2000" dirty="0" smtClean="0">
                <a:latin typeface="+mn-lt"/>
                <a:ea typeface="Calibri"/>
                <a:cs typeface="Calibri"/>
                <a:sym typeface="Calibri"/>
              </a:rPr>
              <a:t>science concepts</a:t>
            </a:r>
          </a:p>
          <a:p>
            <a:pPr marL="609585" indent="-431789">
              <a:lnSpc>
                <a:spcPct val="115000"/>
              </a:lnSpc>
              <a:buSzPts val="1500"/>
              <a:buFont typeface="Calibri"/>
              <a:buChar char="●"/>
            </a:pPr>
            <a:r>
              <a:rPr lang="en-US" sz="2000" dirty="0" smtClean="0">
                <a:latin typeface="+mn-lt"/>
                <a:ea typeface="Calibri"/>
                <a:cs typeface="Calibri"/>
                <a:sym typeface="Calibri"/>
              </a:rPr>
              <a:t>social studies concepts (citizenship, manners, history, economics, etc.)</a:t>
            </a:r>
          </a:p>
          <a:p>
            <a:pPr marL="609585" indent="-431789">
              <a:lnSpc>
                <a:spcPct val="115000"/>
              </a:lnSpc>
              <a:buSzPts val="1500"/>
              <a:buFont typeface="Calibri"/>
              <a:buChar char="●"/>
            </a:pPr>
            <a:r>
              <a:rPr lang="en-US" sz="2000" dirty="0" smtClean="0">
                <a:latin typeface="+mn-lt"/>
                <a:ea typeface="Calibri"/>
                <a:cs typeface="Calibri"/>
                <a:sym typeface="Calibri"/>
              </a:rPr>
              <a:t>math concepts</a:t>
            </a:r>
          </a:p>
          <a:p>
            <a:pPr marL="609585" indent="-431789">
              <a:lnSpc>
                <a:spcPct val="115000"/>
              </a:lnSpc>
              <a:buSzPts val="1500"/>
              <a:buFont typeface="Calibri"/>
              <a:buChar char="●"/>
            </a:pPr>
            <a:r>
              <a:rPr lang="en-US" sz="2000" dirty="0" smtClean="0">
                <a:latin typeface="+mn-lt"/>
                <a:ea typeface="Calibri"/>
                <a:cs typeface="Calibri"/>
                <a:sym typeface="Calibri"/>
              </a:rPr>
              <a:t>health concepts (family life) </a:t>
            </a:r>
          </a:p>
        </p:txBody>
      </p:sp>
    </p:spTree>
    <p:extLst>
      <p:ext uri="{BB962C8B-B14F-4D97-AF65-F5344CB8AC3E}">
        <p14:creationId xmlns:p14="http://schemas.microsoft.com/office/powerpoint/2010/main" val="13463669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 goal is that you will</a:t>
            </a:r>
            <a:r>
              <a:rPr lang="en-US" baseline="0" dirty="0" smtClean="0"/>
              <a:t> USE these book blurbs yourself with your students.  If this book is in your school library, go get it—check it out.  Use the activity or activities you wrote down in your book blurb with your actual class and see how it goes.  Then share what you did with other teachers at your school!  The goal is to collaborate!  Share ideas with others, steal one another’s ideas and keep experimenting with what works for you and for your students.  Our goal is to see these books in your library USED—not just sitting on the shelf to look pretty.  A successful library is one in which teachers and students are regularly checking in and out books, reading them, and teaching with them!  You can do it!  We believe in you!</a:t>
            </a:r>
            <a:endParaRPr lang="en-US" dirty="0"/>
          </a:p>
        </p:txBody>
      </p:sp>
      <p:sp>
        <p:nvSpPr>
          <p:cNvPr id="4" name="Slide Number Placeholder 3"/>
          <p:cNvSpPr>
            <a:spLocks noGrp="1"/>
          </p:cNvSpPr>
          <p:nvPr>
            <p:ph type="sldNum" sz="quarter" idx="10"/>
          </p:nvPr>
        </p:nvSpPr>
        <p:spPr/>
        <p:txBody>
          <a:bodyPr/>
          <a:lstStyle/>
          <a:p>
            <a:fld id="{09DEFB2E-0633-CD44-B638-CCEE82C818F3}" type="slidenum">
              <a:rPr lang="en-US" smtClean="0"/>
              <a:t>13</a:t>
            </a:fld>
            <a:endParaRPr lang="en-US"/>
          </a:p>
        </p:txBody>
      </p:sp>
    </p:spTree>
    <p:extLst>
      <p:ext uri="{BB962C8B-B14F-4D97-AF65-F5344CB8AC3E}">
        <p14:creationId xmlns:p14="http://schemas.microsoft.com/office/powerpoint/2010/main" val="16279516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a:t>
            </a:r>
            <a:r>
              <a:rPr lang="en-US" baseline="0" dirty="0" smtClean="0"/>
              <a:t> you know what books are in your school library?  </a:t>
            </a:r>
          </a:p>
          <a:p>
            <a:r>
              <a:rPr lang="en-US" dirty="0" smtClean="0"/>
              <a:t>Often teachers are not aware of the many different books that are in their school library.  The more</a:t>
            </a:r>
            <a:r>
              <a:rPr lang="en-US" baseline="0" dirty="0" smtClean="0"/>
              <a:t> familiar we are with the books our school library has available, the better off we will be as reading teachers for our students.  </a:t>
            </a:r>
          </a:p>
          <a:p>
            <a:endParaRPr lang="en-US" baseline="0" dirty="0" smtClean="0"/>
          </a:p>
          <a:p>
            <a:r>
              <a:rPr lang="en-US" baseline="0" dirty="0" smtClean="0"/>
              <a:t>Not only will we be able to recommend books we’ve seen in the library to our own students, but we will also now know of books about topics we are teaching in our curriculum, read-aloud books we can use with our students in the classroom, and anchor texts that we can utilize in our lesson plans to compliment the reading skills we are teaching!  This is a win-win for all of us!</a:t>
            </a:r>
            <a:endParaRPr lang="en-US" dirty="0"/>
          </a:p>
        </p:txBody>
      </p:sp>
      <p:sp>
        <p:nvSpPr>
          <p:cNvPr id="4" name="Slide Number Placeholder 3"/>
          <p:cNvSpPr>
            <a:spLocks noGrp="1"/>
          </p:cNvSpPr>
          <p:nvPr>
            <p:ph type="sldNum" sz="quarter" idx="10"/>
          </p:nvPr>
        </p:nvSpPr>
        <p:spPr/>
        <p:txBody>
          <a:bodyPr/>
          <a:lstStyle/>
          <a:p>
            <a:fld id="{09DEFB2E-0633-CD44-B638-CCEE82C818F3}" type="slidenum">
              <a:rPr lang="en-US" smtClean="0"/>
              <a:t>2</a:t>
            </a:fld>
            <a:endParaRPr lang="en-US"/>
          </a:p>
        </p:txBody>
      </p:sp>
    </p:spTree>
    <p:extLst>
      <p:ext uri="{BB962C8B-B14F-4D97-AF65-F5344CB8AC3E}">
        <p14:creationId xmlns:p14="http://schemas.microsoft.com/office/powerpoint/2010/main" val="7492145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*Your </a:t>
            </a:r>
            <a:r>
              <a:rPr lang="en-US" baseline="0" dirty="0" smtClean="0"/>
              <a:t>library is full of books you may have never seen before—both chapter books and picture books.  The speed dating book activity simply allows teachers the opportunity to quickly browse their school library’s book collection to get to know the books that may be ”hiding” in your school’s library.  </a:t>
            </a:r>
          </a:p>
          <a:p>
            <a:endParaRPr lang="en-US" baseline="0" dirty="0" smtClean="0"/>
          </a:p>
          <a:p>
            <a:r>
              <a:rPr lang="en-US" baseline="0" dirty="0" smtClean="0"/>
              <a:t>*Super simple!   Lay out about 30-50 books of various genres and reading levels on two long tables or desks.  *Teachers are given a shopping list to take with them that they can jot down notes on during the activity. *Teachers will begin the activity by standing in front of one book at the table and will have *60 seconds to browse the book directly in front of them.  </a:t>
            </a:r>
            <a:endParaRPr lang="en-US" dirty="0"/>
          </a:p>
        </p:txBody>
      </p:sp>
      <p:sp>
        <p:nvSpPr>
          <p:cNvPr id="4" name="Slide Number Placeholder 3"/>
          <p:cNvSpPr>
            <a:spLocks noGrp="1"/>
          </p:cNvSpPr>
          <p:nvPr>
            <p:ph type="sldNum" sz="quarter" idx="10"/>
          </p:nvPr>
        </p:nvSpPr>
        <p:spPr/>
        <p:txBody>
          <a:bodyPr/>
          <a:lstStyle/>
          <a:p>
            <a:fld id="{09DEFB2E-0633-CD44-B638-CCEE82C818F3}" type="slidenum">
              <a:rPr lang="en-US" smtClean="0"/>
              <a:t>3</a:t>
            </a:fld>
            <a:endParaRPr lang="en-US"/>
          </a:p>
        </p:txBody>
      </p:sp>
    </p:spTree>
    <p:extLst>
      <p:ext uri="{BB962C8B-B14F-4D97-AF65-F5344CB8AC3E}">
        <p14:creationId xmlns:p14="http://schemas.microsoft.com/office/powerpoint/2010/main" val="20692101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*During the 60 seconds, teachers will *scan the back of the book if there is a synopsis, *leaf through the pages, and jot down the title on their *shopping lists.  They can also take note of what the book is about and *how the book could be used to teach an aspect of their current curriculum.  *Some books will compliment the curriculum *perfectly—others, we will have to be more creative with!  *But by getting to know the books in your library, you are training your brain to think about these books as teaching tools.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*So 60 seconds with one book.</a:t>
            </a:r>
            <a:endParaRPr lang="en-US" dirty="0"/>
          </a:p>
        </p:txBody>
      </p:sp>
      <p:sp>
        <p:nvSpPr>
          <p:cNvPr id="4" name="Slide Number Placeholder 3"/>
          <p:cNvSpPr>
            <a:spLocks noGrp="1"/>
          </p:cNvSpPr>
          <p:nvPr>
            <p:ph type="sldNum" sz="quarter" idx="10"/>
          </p:nvPr>
        </p:nvSpPr>
        <p:spPr/>
        <p:txBody>
          <a:bodyPr/>
          <a:lstStyle/>
          <a:p>
            <a:fld id="{09DEFB2E-0633-CD44-B638-CCEE82C818F3}" type="slidenum">
              <a:rPr lang="en-US" smtClean="0"/>
              <a:t>4</a:t>
            </a:fld>
            <a:endParaRPr lang="en-US"/>
          </a:p>
        </p:txBody>
      </p:sp>
    </p:spTree>
    <p:extLst>
      <p:ext uri="{BB962C8B-B14F-4D97-AF65-F5344CB8AC3E}">
        <p14:creationId xmlns:p14="http://schemas.microsoft.com/office/powerpoint/2010/main" val="9816712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t>
            </a:r>
            <a:r>
              <a:rPr lang="en-US" baseline="0" dirty="0" smtClean="0"/>
              <a:t>Facilitators will time the activity and let you know when to begin with your first book, they will give you a *time check at 30 seconds, and remind everyone *to “stop” once the time is up.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*After the first round, teachers will *take a step to their right (*moving around the table counter-clockwise) to browse another book.  *Facilitators will announce the next round to begin and teachers will browse their second book the same way, using their shopping list to take quick notes.  Depending on the time allotment for this activity, teachers may have the opportunity to browse as many as 8 or 10 books during the activity.  Once the activity is over, return to your seat with your shopping list and be ready to share with a partner about your findings.  Pause the video to conduct the Speed Dating Book Activity.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09DEFB2E-0633-CD44-B638-CCEE82C818F3}" type="slidenum">
              <a:rPr lang="en-US" smtClean="0"/>
              <a:t>5</a:t>
            </a:fld>
            <a:endParaRPr lang="en-US"/>
          </a:p>
        </p:txBody>
      </p:sp>
    </p:spTree>
    <p:extLst>
      <p:ext uri="{BB962C8B-B14F-4D97-AF65-F5344CB8AC3E}">
        <p14:creationId xmlns:p14="http://schemas.microsoft.com/office/powerpoint/2010/main" val="20064149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“Talk and Turn” is an activity you can easily do with your students in which each participant thinks,</a:t>
            </a:r>
            <a:r>
              <a:rPr lang="en-US" baseline="0" dirty="0" smtClean="0"/>
              <a:t> talks, listens, and connects with a partner.  First, do your own thinking so you are ready to share.  Next, take turns sharing ideas with your partner.  Then, listen by paying attention and thinking carefully about what your partner says.  And finally, find ways to connect your thinking to your partner’s.  </a:t>
            </a:r>
          </a:p>
          <a:p>
            <a:endParaRPr lang="en-US" baseline="0" dirty="0" smtClean="0"/>
          </a:p>
          <a:p>
            <a:r>
              <a:rPr lang="en-US" baseline="0" dirty="0" smtClean="0"/>
              <a:t>Let’s try it out by answering the question: What book did you discover during the Speed Dating Book activity that you can see yourself using to teach with?  Use your shopping list notes to share your thoughts about one book.  Talk and turn with your partner for 60 seconds.  On your mark, get set, talk</a:t>
            </a:r>
            <a:r>
              <a:rPr lang="mr-IN" baseline="0" dirty="0" smtClean="0"/>
              <a:t>…</a:t>
            </a:r>
            <a:endParaRPr lang="en-US" dirty="0"/>
          </a:p>
        </p:txBody>
      </p:sp>
      <p:sp>
        <p:nvSpPr>
          <p:cNvPr id="4" name="Slide Number Placeholder 3"/>
          <p:cNvSpPr>
            <a:spLocks noGrp="1"/>
          </p:cNvSpPr>
          <p:nvPr>
            <p:ph type="sldNum" sz="quarter" idx="10"/>
          </p:nvPr>
        </p:nvSpPr>
        <p:spPr/>
        <p:txBody>
          <a:bodyPr/>
          <a:lstStyle/>
          <a:p>
            <a:fld id="{09DEFB2E-0633-CD44-B638-CCEE82C818F3}" type="slidenum">
              <a:rPr lang="en-US" smtClean="0"/>
              <a:t>6</a:t>
            </a:fld>
            <a:endParaRPr lang="en-US"/>
          </a:p>
        </p:txBody>
      </p:sp>
    </p:spTree>
    <p:extLst>
      <p:ext uri="{BB962C8B-B14F-4D97-AF65-F5344CB8AC3E}">
        <p14:creationId xmlns:p14="http://schemas.microsoft.com/office/powerpoint/2010/main" val="20788671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let’s talk about writing a book blurb.  The Book Blurb</a:t>
            </a:r>
            <a:r>
              <a:rPr lang="en-US" baseline="0" dirty="0" smtClean="0"/>
              <a:t> section in the Teachers Resource Guide lists books that can be used by various grade levels to teach about certain topics from our curriculum. </a:t>
            </a:r>
            <a:endParaRPr lang="en-US" dirty="0"/>
          </a:p>
        </p:txBody>
      </p:sp>
      <p:sp>
        <p:nvSpPr>
          <p:cNvPr id="4" name="Slide Number Placeholder 3"/>
          <p:cNvSpPr>
            <a:spLocks noGrp="1"/>
          </p:cNvSpPr>
          <p:nvPr>
            <p:ph type="sldNum" sz="quarter" idx="10"/>
          </p:nvPr>
        </p:nvSpPr>
        <p:spPr/>
        <p:txBody>
          <a:bodyPr/>
          <a:lstStyle/>
          <a:p>
            <a:fld id="{09DEFB2E-0633-CD44-B638-CCEE82C818F3}" type="slidenum">
              <a:rPr lang="en-US" smtClean="0"/>
              <a:t>7</a:t>
            </a:fld>
            <a:endParaRPr lang="en-US"/>
          </a:p>
        </p:txBody>
      </p:sp>
    </p:spTree>
    <p:extLst>
      <p:ext uri="{BB962C8B-B14F-4D97-AF65-F5344CB8AC3E}">
        <p14:creationId xmlns:p14="http://schemas.microsoft.com/office/powerpoint/2010/main" val="19447731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*Let’s take a look at this one together and discuss what you notice about it after reading it.  Pause the video and resume it after a quick discussion about your findings.</a:t>
            </a:r>
            <a:endParaRPr lang="en-US" dirty="0" smtClean="0"/>
          </a:p>
          <a:p>
            <a:endParaRPr lang="en-US" dirty="0"/>
          </a:p>
        </p:txBody>
      </p:sp>
      <p:sp>
        <p:nvSpPr>
          <p:cNvPr id="4" name="Slide Number Placeholder 3"/>
          <p:cNvSpPr>
            <a:spLocks noGrp="1"/>
          </p:cNvSpPr>
          <p:nvPr>
            <p:ph type="sldNum" sz="quarter" idx="10"/>
          </p:nvPr>
        </p:nvSpPr>
        <p:spPr/>
        <p:txBody>
          <a:bodyPr/>
          <a:lstStyle/>
          <a:p>
            <a:fld id="{09DEFB2E-0633-CD44-B638-CCEE82C818F3}" type="slidenum">
              <a:rPr lang="en-US" smtClean="0"/>
              <a:t>8</a:t>
            </a:fld>
            <a:endParaRPr lang="en-US"/>
          </a:p>
        </p:txBody>
      </p:sp>
    </p:spTree>
    <p:extLst>
      <p:ext uri="{BB962C8B-B14F-4D97-AF65-F5344CB8AC3E}">
        <p14:creationId xmlns:p14="http://schemas.microsoft.com/office/powerpoint/2010/main" val="18163849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g40616aa18d_0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5" name="Google Shape;495;g40616aa18d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dirty="0" smtClean="0"/>
              <a:t>*Book</a:t>
            </a:r>
            <a:r>
              <a:rPr lang="en-US" baseline="0" dirty="0" smtClean="0"/>
              <a:t> Blubs include: the curriculum content (a brief list of 2 or 3 ideas).  Uses means whether the book could be used as a read aloud, a shared reading book, an independent book activity, a good book for a reluctant reader, or a good book to use with centers. The book title is included and the publisher (which can be found on the title page of the book.  But including the publisher on a </a:t>
            </a:r>
            <a:r>
              <a:rPr lang="en-US" baseline="0" dirty="0" err="1" smtClean="0"/>
              <a:t>BookBlurb</a:t>
            </a:r>
            <a:r>
              <a:rPr lang="en-US" baseline="0" dirty="0" smtClean="0"/>
              <a:t> is really optional).  It is just optimal in helping other teachers locate this same book in their libraries for using it themselves in a lesson.  A short description like a 1 to 2 sentence summary of the book so teachers know what the book is basically about or the main topic.  And finally how the teacher can use this book—basically a short list of how the book can be used to teach specific content, skills, strategies, etc.  </a:t>
            </a:r>
          </a:p>
          <a:p>
            <a:pPr marL="0" lvl="0" indent="0">
              <a:spcBef>
                <a:spcPts val="0"/>
              </a:spcBef>
              <a:spcAft>
                <a:spcPts val="0"/>
              </a:spcAft>
              <a:buNone/>
            </a:pPr>
            <a:endParaRPr lang="en-US" baseline="0" dirty="0" smtClean="0"/>
          </a:p>
          <a:p>
            <a:pPr marL="0" lvl="0" indent="0">
              <a:spcBef>
                <a:spcPts val="0"/>
              </a:spcBef>
              <a:spcAft>
                <a:spcPts val="0"/>
              </a:spcAft>
              <a:buNone/>
            </a:pPr>
            <a:r>
              <a:rPr lang="en-US" baseline="0" dirty="0" smtClean="0"/>
              <a:t>*Today, you will have the opportunity to write a Book Blurb to add to the TRG.  You see, there is a reason why this publication is in a 3-ring binder.  It’s meant to be added to by teachers like you!</a:t>
            </a:r>
            <a:endParaRPr dirty="0"/>
          </a:p>
        </p:txBody>
      </p:sp>
    </p:spTree>
    <p:extLst>
      <p:ext uri="{BB962C8B-B14F-4D97-AF65-F5344CB8AC3E}">
        <p14:creationId xmlns:p14="http://schemas.microsoft.com/office/powerpoint/2010/main" val="9831118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3225697-DACA-BA48-9A4E-51AA3DDAA59C}" type="datetimeFigureOut">
              <a:rPr lang="en-US" smtClean="0"/>
              <a:t>8/29/19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21631C-B9C8-C346-9633-3D9C792EFB63}" type="slidenum">
              <a:rPr lang="en-US" smtClean="0"/>
              <a:t>‹#›</a:t>
            </a:fld>
            <a:endParaRPr lang="en-US"/>
          </a:p>
        </p:txBody>
      </p:sp>
    </p:spTree>
    <p:extLst>
      <p:ext uri="{BB962C8B-B14F-4D97-AF65-F5344CB8AC3E}">
        <p14:creationId xmlns:p14="http://schemas.microsoft.com/office/powerpoint/2010/main" val="8128035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3225697-DACA-BA48-9A4E-51AA3DDAA59C}" type="datetimeFigureOut">
              <a:rPr lang="en-US" smtClean="0"/>
              <a:t>8/29/19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21631C-B9C8-C346-9633-3D9C792EFB63}" type="slidenum">
              <a:rPr lang="en-US" smtClean="0"/>
              <a:t>‹#›</a:t>
            </a:fld>
            <a:endParaRPr lang="en-US"/>
          </a:p>
        </p:txBody>
      </p:sp>
    </p:spTree>
    <p:extLst>
      <p:ext uri="{BB962C8B-B14F-4D97-AF65-F5344CB8AC3E}">
        <p14:creationId xmlns:p14="http://schemas.microsoft.com/office/powerpoint/2010/main" val="6824616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3225697-DACA-BA48-9A4E-51AA3DDAA59C}" type="datetimeFigureOut">
              <a:rPr lang="en-US" smtClean="0"/>
              <a:t>8/29/19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21631C-B9C8-C346-9633-3D9C792EFB63}" type="slidenum">
              <a:rPr lang="en-US" smtClean="0"/>
              <a:t>‹#›</a:t>
            </a:fld>
            <a:endParaRPr lang="en-US"/>
          </a:p>
        </p:txBody>
      </p:sp>
    </p:spTree>
    <p:extLst>
      <p:ext uri="{BB962C8B-B14F-4D97-AF65-F5344CB8AC3E}">
        <p14:creationId xmlns:p14="http://schemas.microsoft.com/office/powerpoint/2010/main" val="4226248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3225697-DACA-BA48-9A4E-51AA3DDAA59C}" type="datetimeFigureOut">
              <a:rPr lang="en-US" smtClean="0"/>
              <a:t>8/29/19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21631C-B9C8-C346-9633-3D9C792EFB63}" type="slidenum">
              <a:rPr lang="en-US" smtClean="0"/>
              <a:t>‹#›</a:t>
            </a:fld>
            <a:endParaRPr lang="en-US"/>
          </a:p>
        </p:txBody>
      </p:sp>
    </p:spTree>
    <p:extLst>
      <p:ext uri="{BB962C8B-B14F-4D97-AF65-F5344CB8AC3E}">
        <p14:creationId xmlns:p14="http://schemas.microsoft.com/office/powerpoint/2010/main" val="6459879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3225697-DACA-BA48-9A4E-51AA3DDAA59C}" type="datetimeFigureOut">
              <a:rPr lang="en-US" smtClean="0"/>
              <a:t>8/29/19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21631C-B9C8-C346-9633-3D9C792EFB63}" type="slidenum">
              <a:rPr lang="en-US" smtClean="0"/>
              <a:t>‹#›</a:t>
            </a:fld>
            <a:endParaRPr lang="en-US"/>
          </a:p>
        </p:txBody>
      </p:sp>
    </p:spTree>
    <p:extLst>
      <p:ext uri="{BB962C8B-B14F-4D97-AF65-F5344CB8AC3E}">
        <p14:creationId xmlns:p14="http://schemas.microsoft.com/office/powerpoint/2010/main" val="15899257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3225697-DACA-BA48-9A4E-51AA3DDAA59C}" type="datetimeFigureOut">
              <a:rPr lang="en-US" smtClean="0"/>
              <a:t>8/29/19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B21631C-B9C8-C346-9633-3D9C792EFB63}" type="slidenum">
              <a:rPr lang="en-US" smtClean="0"/>
              <a:t>‹#›</a:t>
            </a:fld>
            <a:endParaRPr lang="en-US"/>
          </a:p>
        </p:txBody>
      </p:sp>
    </p:spTree>
    <p:extLst>
      <p:ext uri="{BB962C8B-B14F-4D97-AF65-F5344CB8AC3E}">
        <p14:creationId xmlns:p14="http://schemas.microsoft.com/office/powerpoint/2010/main" val="7436320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3225697-DACA-BA48-9A4E-51AA3DDAA59C}" type="datetimeFigureOut">
              <a:rPr lang="en-US" smtClean="0"/>
              <a:t>8/29/19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B21631C-B9C8-C346-9633-3D9C792EFB63}" type="slidenum">
              <a:rPr lang="en-US" smtClean="0"/>
              <a:t>‹#›</a:t>
            </a:fld>
            <a:endParaRPr lang="en-US"/>
          </a:p>
        </p:txBody>
      </p:sp>
    </p:spTree>
    <p:extLst>
      <p:ext uri="{BB962C8B-B14F-4D97-AF65-F5344CB8AC3E}">
        <p14:creationId xmlns:p14="http://schemas.microsoft.com/office/powerpoint/2010/main" val="20168081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3225697-DACA-BA48-9A4E-51AA3DDAA59C}" type="datetimeFigureOut">
              <a:rPr lang="en-US" smtClean="0"/>
              <a:t>8/29/19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B21631C-B9C8-C346-9633-3D9C792EFB63}" type="slidenum">
              <a:rPr lang="en-US" smtClean="0"/>
              <a:t>‹#›</a:t>
            </a:fld>
            <a:endParaRPr lang="en-US"/>
          </a:p>
        </p:txBody>
      </p:sp>
    </p:spTree>
    <p:extLst>
      <p:ext uri="{BB962C8B-B14F-4D97-AF65-F5344CB8AC3E}">
        <p14:creationId xmlns:p14="http://schemas.microsoft.com/office/powerpoint/2010/main" val="6131297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3225697-DACA-BA48-9A4E-51AA3DDAA59C}" type="datetimeFigureOut">
              <a:rPr lang="en-US" smtClean="0"/>
              <a:t>8/29/19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B21631C-B9C8-C346-9633-3D9C792EFB63}" type="slidenum">
              <a:rPr lang="en-US" smtClean="0"/>
              <a:t>‹#›</a:t>
            </a:fld>
            <a:endParaRPr lang="en-US"/>
          </a:p>
        </p:txBody>
      </p:sp>
    </p:spTree>
    <p:extLst>
      <p:ext uri="{BB962C8B-B14F-4D97-AF65-F5344CB8AC3E}">
        <p14:creationId xmlns:p14="http://schemas.microsoft.com/office/powerpoint/2010/main" val="12457413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3225697-DACA-BA48-9A4E-51AA3DDAA59C}" type="datetimeFigureOut">
              <a:rPr lang="en-US" smtClean="0"/>
              <a:t>8/29/19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B21631C-B9C8-C346-9633-3D9C792EFB63}" type="slidenum">
              <a:rPr lang="en-US" smtClean="0"/>
              <a:t>‹#›</a:t>
            </a:fld>
            <a:endParaRPr lang="en-US"/>
          </a:p>
        </p:txBody>
      </p:sp>
    </p:spTree>
    <p:extLst>
      <p:ext uri="{BB962C8B-B14F-4D97-AF65-F5344CB8AC3E}">
        <p14:creationId xmlns:p14="http://schemas.microsoft.com/office/powerpoint/2010/main" val="13573326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3225697-DACA-BA48-9A4E-51AA3DDAA59C}" type="datetimeFigureOut">
              <a:rPr lang="en-US" smtClean="0"/>
              <a:t>8/29/19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B21631C-B9C8-C346-9633-3D9C792EFB63}" type="slidenum">
              <a:rPr lang="en-US" smtClean="0"/>
              <a:t>‹#›</a:t>
            </a:fld>
            <a:endParaRPr lang="en-US"/>
          </a:p>
        </p:txBody>
      </p:sp>
    </p:spTree>
    <p:extLst>
      <p:ext uri="{BB962C8B-B14F-4D97-AF65-F5344CB8AC3E}">
        <p14:creationId xmlns:p14="http://schemas.microsoft.com/office/powerpoint/2010/main" val="211890306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3225697-DACA-BA48-9A4E-51AA3DDAA59C}" type="datetimeFigureOut">
              <a:rPr lang="en-US" smtClean="0"/>
              <a:t>8/29/19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21631C-B9C8-C346-9633-3D9C792EFB63}" type="slidenum">
              <a:rPr lang="en-US" smtClean="0"/>
              <a:t>‹#›</a:t>
            </a:fld>
            <a:endParaRPr lang="en-US"/>
          </a:p>
        </p:txBody>
      </p:sp>
    </p:spTree>
    <p:extLst>
      <p:ext uri="{BB962C8B-B14F-4D97-AF65-F5344CB8AC3E}">
        <p14:creationId xmlns:p14="http://schemas.microsoft.com/office/powerpoint/2010/main" val="916617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jp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6.tiff"/></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3.jpeg"/><Relationship Id="rId5"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1.jpe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4" Type="http://schemas.openxmlformats.org/officeDocument/2006/relationships/image" Target="../media/image1.jpe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4" Type="http://schemas.openxmlformats.org/officeDocument/2006/relationships/image" Target="../media/image1.jpeg"/><Relationship Id="rId5" Type="http://schemas.openxmlformats.org/officeDocument/2006/relationships/image" Target="../media/image5.jpg"/><Relationship Id="rId6" Type="http://schemas.openxmlformats.org/officeDocument/2006/relationships/image" Target="../media/image6.tiff"/><Relationship Id="rId7" Type="http://schemas.openxmlformats.org/officeDocument/2006/relationships/image" Target="../media/image7.JPG"/><Relationship Id="rId8" Type="http://schemas.openxmlformats.org/officeDocument/2006/relationships/image" Target="../media/image8.jpe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9.JPG"/><Relationship Id="rId5" Type="http://schemas.openxmlformats.org/officeDocument/2006/relationships/image" Target="../media/image10.jpeg"/><Relationship Id="rId6" Type="http://schemas.openxmlformats.org/officeDocument/2006/relationships/image" Target="../media/image11.jpeg"/><Relationship Id="rId7" Type="http://schemas.openxmlformats.org/officeDocument/2006/relationships/image" Target="../media/image6.tiff"/><Relationship Id="rId8" Type="http://schemas.openxmlformats.org/officeDocument/2006/relationships/image" Target="../media/image12.tiff"/><Relationship Id="rId9" Type="http://schemas.openxmlformats.org/officeDocument/2006/relationships/image" Target="../media/image13.png"/><Relationship Id="rId10" Type="http://schemas.openxmlformats.org/officeDocument/2006/relationships/image" Target="../media/image14.tiff"/><Relationship Id="rId11" Type="http://schemas.openxmlformats.org/officeDocument/2006/relationships/image" Target="../media/image8.jpe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15.JPG"/><Relationship Id="rId4" Type="http://schemas.openxmlformats.org/officeDocument/2006/relationships/image" Target="../media/image1.jpeg"/><Relationship Id="rId5" Type="http://schemas.openxmlformats.org/officeDocument/2006/relationships/image" Target="../media/image16.jpeg"/><Relationship Id="rId6" Type="http://schemas.openxmlformats.org/officeDocument/2006/relationships/image" Target="../media/image17.jpeg"/><Relationship Id="rId7" Type="http://schemas.openxmlformats.org/officeDocument/2006/relationships/image" Target="../media/image18.JPG"/><Relationship Id="rId8" Type="http://schemas.openxmlformats.org/officeDocument/2006/relationships/image" Target="../media/image19.JPG"/><Relationship Id="rId9" Type="http://schemas.openxmlformats.org/officeDocument/2006/relationships/image" Target="../media/image20.JP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1.jpe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1.jpeg"/><Relationship Id="rId5" Type="http://schemas.openxmlformats.org/officeDocument/2006/relationships/image" Target="../media/image23.jpe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3.jpeg"/><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5"/>
        <p:cNvGrpSpPr/>
        <p:nvPr/>
      </p:nvGrpSpPr>
      <p:grpSpPr>
        <a:xfrm>
          <a:off x="0" y="0"/>
          <a:ext cx="0" cy="0"/>
          <a:chOff x="0" y="0"/>
          <a:chExt cx="0" cy="0"/>
        </a:xfrm>
      </p:grpSpPr>
      <p:sp>
        <p:nvSpPr>
          <p:cNvPr id="57" name="Google Shape;57;p13"/>
          <p:cNvSpPr txBox="1">
            <a:spLocks noGrp="1"/>
          </p:cNvSpPr>
          <p:nvPr>
            <p:ph type="subTitle" idx="1"/>
          </p:nvPr>
        </p:nvSpPr>
        <p:spPr>
          <a:xfrm>
            <a:off x="587829" y="4728993"/>
            <a:ext cx="8031515" cy="1977029"/>
          </a:xfrm>
          <a:prstGeom prst="rect">
            <a:avLst/>
          </a:prstGeom>
        </p:spPr>
        <p:txBody>
          <a:bodyPr spcFirstLastPara="1" vert="horz" wrap="square" lIns="121900" tIns="121900" rIns="121900" bIns="121900" rtlCol="0" anchor="ctr" anchorCtr="0">
            <a:noAutofit/>
          </a:bodyPr>
          <a:lstStyle/>
          <a:p>
            <a:pPr algn="l">
              <a:spcBef>
                <a:spcPts val="0"/>
              </a:spcBef>
            </a:pPr>
            <a:r>
              <a:rPr lang="en-US" sz="5333" b="1" dirty="0" smtClean="0">
                <a:latin typeface="Abadi MT Condensed Extra Bold" charset="0"/>
                <a:ea typeface="Abadi MT Condensed Extra Bold" charset="0"/>
                <a:cs typeface="Abadi MT Condensed Extra Bold" charset="0"/>
              </a:rPr>
              <a:t>Speed </a:t>
            </a:r>
            <a:r>
              <a:rPr lang="en-US" sz="5333" b="1" smtClean="0">
                <a:latin typeface="Abadi MT Condensed Extra Bold" charset="0"/>
                <a:ea typeface="Abadi MT Condensed Extra Bold" charset="0"/>
                <a:cs typeface="Abadi MT Condensed Extra Bold" charset="0"/>
              </a:rPr>
              <a:t>Dating Book Activity </a:t>
            </a:r>
            <a:r>
              <a:rPr lang="en-US" sz="5333" b="1" dirty="0" smtClean="0">
                <a:latin typeface="Abadi MT Condensed Extra Bold" charset="0"/>
                <a:ea typeface="Abadi MT Condensed Extra Bold" charset="0"/>
                <a:cs typeface="Abadi MT Condensed Extra Bold" charset="0"/>
              </a:rPr>
              <a:t>+</a:t>
            </a:r>
          </a:p>
          <a:p>
            <a:pPr algn="l">
              <a:spcBef>
                <a:spcPts val="0"/>
              </a:spcBef>
            </a:pPr>
            <a:r>
              <a:rPr lang="en-US" sz="5333" b="1" dirty="0" smtClean="0">
                <a:latin typeface="Abadi MT Condensed Extra Bold" charset="0"/>
                <a:ea typeface="Abadi MT Condensed Extra Bold" charset="0"/>
                <a:cs typeface="Abadi MT Condensed Extra Bold" charset="0"/>
              </a:rPr>
              <a:t>How to Write a Book Blurb</a:t>
            </a:r>
            <a:endParaRPr sz="5333" b="1" dirty="0">
              <a:latin typeface="Abadi MT Condensed Extra Bold" charset="0"/>
              <a:ea typeface="Abadi MT Condensed Extra Bold" charset="0"/>
              <a:cs typeface="Abadi MT Condensed Extra Bold" charset="0"/>
            </a:endParaRPr>
          </a:p>
        </p:txBody>
      </p:sp>
      <p:pic>
        <p:nvPicPr>
          <p:cNvPr id="58" name="Google Shape;58;p13"/>
          <p:cNvPicPr preferRelativeResize="0"/>
          <p:nvPr/>
        </p:nvPicPr>
        <p:blipFill>
          <a:blip r:embed="rId3">
            <a:alphaModFix/>
          </a:blip>
          <a:stretch>
            <a:fillRect/>
          </a:stretch>
        </p:blipFill>
        <p:spPr>
          <a:xfrm>
            <a:off x="1207599" y="827325"/>
            <a:ext cx="5563903" cy="3472827"/>
          </a:xfrm>
          <a:prstGeom prst="rect">
            <a:avLst/>
          </a:prstGeom>
          <a:noFill/>
          <a:ln>
            <a:noFill/>
          </a:ln>
        </p:spPr>
      </p:pic>
      <p:pic>
        <p:nvPicPr>
          <p:cNvPr id="6" name="Picture 5">
            <a:extLst>
              <a:ext uri="{FF2B5EF4-FFF2-40B4-BE49-F238E27FC236}">
                <a16:creationId xmlns="" xmlns:a16="http://schemas.microsoft.com/office/drawing/2014/main" id="{F68F108A-A195-4AA6-AE0C-27EDB64FEFC8}"/>
              </a:ext>
            </a:extLst>
          </p:cNvPr>
          <p:cNvPicPr>
            <a:picLocks noChangeAspect="1"/>
          </p:cNvPicPr>
          <p:nvPr/>
        </p:nvPicPr>
        <p:blipFill>
          <a:blip r:embed="rId4"/>
          <a:stretch>
            <a:fillRect/>
          </a:stretch>
        </p:blipFill>
        <p:spPr>
          <a:xfrm rot="180000">
            <a:off x="8362630" y="410846"/>
            <a:ext cx="3362771" cy="4707879"/>
          </a:xfrm>
          <a:prstGeom prst="rect">
            <a:avLst/>
          </a:prstGeom>
        </p:spPr>
      </p:pic>
    </p:spTree>
    <p:extLst>
      <p:ext uri="{BB962C8B-B14F-4D97-AF65-F5344CB8AC3E}">
        <p14:creationId xmlns:p14="http://schemas.microsoft.com/office/powerpoint/2010/main" val="46964083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88"/>
        <p:cNvGrpSpPr/>
        <p:nvPr/>
      </p:nvGrpSpPr>
      <p:grpSpPr>
        <a:xfrm>
          <a:off x="0" y="0"/>
          <a:ext cx="0" cy="0"/>
          <a:chOff x="0" y="0"/>
          <a:chExt cx="0" cy="0"/>
        </a:xfrm>
      </p:grpSpPr>
      <p:sp>
        <p:nvSpPr>
          <p:cNvPr id="489" name="Google Shape;489;p64"/>
          <p:cNvSpPr txBox="1"/>
          <p:nvPr/>
        </p:nvSpPr>
        <p:spPr>
          <a:xfrm>
            <a:off x="1155796" y="1680280"/>
            <a:ext cx="7373293" cy="3947200"/>
          </a:xfrm>
          <a:prstGeom prst="rect">
            <a:avLst/>
          </a:prstGeom>
          <a:noFill/>
          <a:ln>
            <a:noFill/>
          </a:ln>
        </p:spPr>
        <p:txBody>
          <a:bodyPr spcFirstLastPara="1" wrap="square" lIns="121900" tIns="121900" rIns="121900" bIns="121900" anchor="t" anchorCtr="0">
            <a:noAutofit/>
          </a:bodyPr>
          <a:lstStyle/>
          <a:p>
            <a:r>
              <a:rPr lang="en" sz="2667" b="1" dirty="0">
                <a:latin typeface="Source Code Pro" charset="0"/>
              </a:rPr>
              <a:t>Curriculum Content:</a:t>
            </a:r>
            <a:r>
              <a:rPr lang="en-US" sz="2667" b="1" dirty="0">
                <a:latin typeface="Source Code Pro" charset="0"/>
              </a:rPr>
              <a:t>  </a:t>
            </a:r>
            <a:r>
              <a:rPr lang="en-US" sz="2667" dirty="0">
                <a:latin typeface="Source Code Pro" charset="0"/>
              </a:rPr>
              <a:t>________________</a:t>
            </a:r>
          </a:p>
          <a:p>
            <a:pPr lvl="0"/>
            <a:r>
              <a:rPr lang="en" sz="2667" b="1" dirty="0">
                <a:latin typeface="Source Code Pro" charset="0"/>
              </a:rPr>
              <a:t>Uses:</a:t>
            </a:r>
            <a:r>
              <a:rPr lang="en" sz="2667" dirty="0">
                <a:latin typeface="Source Code Pro" charset="0"/>
              </a:rPr>
              <a:t> </a:t>
            </a:r>
            <a:r>
              <a:rPr lang="en-US" sz="2667" dirty="0">
                <a:latin typeface="Source Code Pro" charset="0"/>
              </a:rPr>
              <a:t>_____________________ </a:t>
            </a:r>
          </a:p>
          <a:p>
            <a:pPr lvl="0"/>
            <a:r>
              <a:rPr lang="en" sz="2667" b="1" dirty="0">
                <a:latin typeface="Source Code Pro" charset="0"/>
              </a:rPr>
              <a:t>Book: </a:t>
            </a:r>
            <a:r>
              <a:rPr lang="en-US" sz="2667" dirty="0">
                <a:latin typeface="Source Code Pro" charset="0"/>
              </a:rPr>
              <a:t>____________________</a:t>
            </a:r>
          </a:p>
          <a:p>
            <a:pPr lvl="0"/>
            <a:r>
              <a:rPr lang="en" sz="2667" b="1" dirty="0">
                <a:latin typeface="Source Code Pro" charset="0"/>
              </a:rPr>
              <a:t>Publisher:</a:t>
            </a:r>
            <a:r>
              <a:rPr lang="en-US" sz="2667" b="1" dirty="0">
                <a:latin typeface="Source Code Pro" charset="0"/>
              </a:rPr>
              <a:t> </a:t>
            </a:r>
            <a:r>
              <a:rPr lang="en-US" sz="2667" dirty="0">
                <a:latin typeface="Source Code Pro" charset="0"/>
              </a:rPr>
              <a:t>________________________</a:t>
            </a:r>
            <a:endParaRPr sz="2400" dirty="0">
              <a:latin typeface="Source Code Pro" charset="0"/>
            </a:endParaRPr>
          </a:p>
        </p:txBody>
      </p:sp>
      <p:sp>
        <p:nvSpPr>
          <p:cNvPr id="490" name="Google Shape;490;p64"/>
          <p:cNvSpPr txBox="1"/>
          <p:nvPr/>
        </p:nvSpPr>
        <p:spPr>
          <a:xfrm>
            <a:off x="1155796" y="3483601"/>
            <a:ext cx="7781013" cy="2710439"/>
          </a:xfrm>
          <a:prstGeom prst="rect">
            <a:avLst/>
          </a:prstGeom>
          <a:noFill/>
          <a:ln>
            <a:noFill/>
          </a:ln>
        </p:spPr>
        <p:txBody>
          <a:bodyPr spcFirstLastPara="1" wrap="square" lIns="121900" tIns="121900" rIns="121900" bIns="121900" anchor="t" anchorCtr="0">
            <a:noAutofit/>
          </a:bodyPr>
          <a:lstStyle/>
          <a:p>
            <a:pPr marL="380990" indent="-380990">
              <a:buFont typeface="Arial" charset="0"/>
              <a:buChar char="•"/>
            </a:pPr>
            <a:r>
              <a:rPr lang="en-US" sz="2400" dirty="0"/>
              <a:t>This book is about </a:t>
            </a:r>
            <a:r>
              <a:rPr lang="en-US" sz="2400" dirty="0" smtClean="0"/>
              <a:t>_____.</a:t>
            </a:r>
          </a:p>
          <a:p>
            <a:pPr marL="380990" indent="-380990">
              <a:buFont typeface="Arial" charset="0"/>
              <a:buChar char="•"/>
            </a:pPr>
            <a:endParaRPr lang="en-US" sz="2400" dirty="0"/>
          </a:p>
          <a:p>
            <a:pPr marL="380990" indent="-380990">
              <a:buFont typeface="Arial" charset="0"/>
              <a:buChar char="•"/>
            </a:pPr>
            <a:endParaRPr lang="en-US" sz="2400" dirty="0" smtClean="0"/>
          </a:p>
          <a:p>
            <a:pPr marL="380990" indent="-380990">
              <a:buFont typeface="Arial" charset="0"/>
              <a:buChar char="•"/>
            </a:pPr>
            <a:endParaRPr lang="en-US" sz="2400" dirty="0"/>
          </a:p>
          <a:p>
            <a:pPr marL="380990" indent="-380990">
              <a:buFont typeface="Arial" charset="0"/>
              <a:buChar char="•"/>
            </a:pPr>
            <a:endParaRPr lang="en-US" sz="2400" dirty="0"/>
          </a:p>
          <a:p>
            <a:pPr marL="380990" indent="-380990">
              <a:buFont typeface="Arial" charset="0"/>
              <a:buChar char="•"/>
            </a:pPr>
            <a:r>
              <a:rPr lang="en-US" sz="2400" dirty="0"/>
              <a:t>This book can be used to teach _____.</a:t>
            </a:r>
            <a:endParaRPr sz="2400" dirty="0"/>
          </a:p>
        </p:txBody>
      </p:sp>
      <p:pic>
        <p:nvPicPr>
          <p:cNvPr id="3" name="Picture 2"/>
          <p:cNvPicPr>
            <a:picLocks noChangeAspect="1"/>
          </p:cNvPicPr>
          <p:nvPr/>
        </p:nvPicPr>
        <p:blipFill>
          <a:blip r:embed="rId3"/>
          <a:stretch>
            <a:fillRect/>
          </a:stretch>
        </p:blipFill>
        <p:spPr>
          <a:xfrm rot="201657">
            <a:off x="8561373" y="1515290"/>
            <a:ext cx="3185413" cy="3928061"/>
          </a:xfrm>
          <a:prstGeom prst="rect">
            <a:avLst/>
          </a:prstGeom>
        </p:spPr>
      </p:pic>
      <p:sp>
        <p:nvSpPr>
          <p:cNvPr id="5" name="Google Shape;497;p65"/>
          <p:cNvSpPr txBox="1">
            <a:spLocks noGrp="1"/>
          </p:cNvSpPr>
          <p:nvPr>
            <p:ph type="ctrTitle"/>
          </p:nvPr>
        </p:nvSpPr>
        <p:spPr>
          <a:xfrm>
            <a:off x="873456" y="166484"/>
            <a:ext cx="10528835" cy="1216800"/>
          </a:xfrm>
          <a:prstGeom prst="rect">
            <a:avLst/>
          </a:prstGeom>
        </p:spPr>
        <p:txBody>
          <a:bodyPr spcFirstLastPara="1" vert="horz" wrap="square" lIns="121900" tIns="121900" rIns="121900" bIns="121900" rtlCol="0" anchor="ctr" anchorCtr="0">
            <a:noAutofit/>
          </a:bodyPr>
          <a:lstStyle/>
          <a:p>
            <a:pPr>
              <a:spcBef>
                <a:spcPts val="0"/>
              </a:spcBef>
            </a:pPr>
            <a:r>
              <a:rPr lang="en-US" sz="5333" dirty="0">
                <a:solidFill>
                  <a:srgbClr val="0070C0"/>
                </a:solidFill>
                <a:latin typeface="Abadi MT Condensed Extra Bold" charset="0"/>
                <a:ea typeface="Abadi MT Condensed Extra Bold" charset="0"/>
                <a:cs typeface="Abadi MT Condensed Extra Bold" charset="0"/>
              </a:rPr>
              <a:t>Let’s write </a:t>
            </a:r>
            <a:r>
              <a:rPr lang="en-US" sz="5333" dirty="0" smtClean="0">
                <a:solidFill>
                  <a:srgbClr val="0070C0"/>
                </a:solidFill>
                <a:latin typeface="Abadi MT Condensed Extra Bold" charset="0"/>
                <a:ea typeface="Abadi MT Condensed Extra Bold" charset="0"/>
                <a:cs typeface="Abadi MT Condensed Extra Bold" charset="0"/>
              </a:rPr>
              <a:t>a Book Blurb together</a:t>
            </a:r>
            <a:r>
              <a:rPr lang="en-US" sz="5333" dirty="0">
                <a:solidFill>
                  <a:srgbClr val="0070C0"/>
                </a:solidFill>
                <a:latin typeface="Abadi MT Condensed Extra Bold" charset="0"/>
                <a:ea typeface="Abadi MT Condensed Extra Bold" charset="0"/>
                <a:cs typeface="Abadi MT Condensed Extra Bold" charset="0"/>
              </a:rPr>
              <a:t>!</a:t>
            </a:r>
            <a:endParaRPr sz="5333" dirty="0">
              <a:solidFill>
                <a:srgbClr val="0070C0"/>
              </a:solidFill>
              <a:latin typeface="Abadi MT Condensed Extra Bold" charset="0"/>
              <a:ea typeface="Abadi MT Condensed Extra Bold" charset="0"/>
              <a:cs typeface="Abadi MT Condensed Extra Bold" charset="0"/>
            </a:endParaRPr>
          </a:p>
        </p:txBody>
      </p:sp>
      <p:sp>
        <p:nvSpPr>
          <p:cNvPr id="2" name="TextBox 1"/>
          <p:cNvSpPr txBox="1"/>
          <p:nvPr/>
        </p:nvSpPr>
        <p:spPr>
          <a:xfrm>
            <a:off x="4547966" y="1113720"/>
            <a:ext cx="3537256" cy="1384995"/>
          </a:xfrm>
          <a:prstGeom prst="rect">
            <a:avLst/>
          </a:prstGeom>
          <a:noFill/>
        </p:spPr>
        <p:txBody>
          <a:bodyPr wrap="square" rtlCol="0">
            <a:spAutoFit/>
          </a:bodyPr>
          <a:lstStyle/>
          <a:p>
            <a:r>
              <a:rPr lang="en-US" sz="2200" b="1" dirty="0">
                <a:solidFill>
                  <a:srgbClr val="7030A0"/>
                </a:solidFill>
              </a:rPr>
              <a:t>Story Elements, Conflict Resolution, Social Studies, and Science  </a:t>
            </a:r>
          </a:p>
          <a:p>
            <a:endParaRPr lang="en-US" dirty="0"/>
          </a:p>
        </p:txBody>
      </p:sp>
      <p:sp>
        <p:nvSpPr>
          <p:cNvPr id="4" name="TextBox 3"/>
          <p:cNvSpPr txBox="1"/>
          <p:nvPr/>
        </p:nvSpPr>
        <p:spPr>
          <a:xfrm>
            <a:off x="2153668" y="2178517"/>
            <a:ext cx="4162926" cy="430887"/>
          </a:xfrm>
          <a:prstGeom prst="rect">
            <a:avLst/>
          </a:prstGeom>
          <a:noFill/>
        </p:spPr>
        <p:txBody>
          <a:bodyPr wrap="square" rtlCol="0">
            <a:spAutoFit/>
          </a:bodyPr>
          <a:lstStyle/>
          <a:p>
            <a:r>
              <a:rPr lang="en-US" sz="2200" b="1" dirty="0">
                <a:solidFill>
                  <a:srgbClr val="7030A0"/>
                </a:solidFill>
              </a:rPr>
              <a:t>Shared Reading, Read-Aloud</a:t>
            </a:r>
          </a:p>
        </p:txBody>
      </p:sp>
      <p:sp>
        <p:nvSpPr>
          <p:cNvPr id="8" name="TextBox 7"/>
          <p:cNvSpPr txBox="1"/>
          <p:nvPr/>
        </p:nvSpPr>
        <p:spPr>
          <a:xfrm>
            <a:off x="2337366" y="2566551"/>
            <a:ext cx="4162926" cy="430887"/>
          </a:xfrm>
          <a:prstGeom prst="rect">
            <a:avLst/>
          </a:prstGeom>
          <a:noFill/>
        </p:spPr>
        <p:txBody>
          <a:bodyPr wrap="square" rtlCol="0">
            <a:spAutoFit/>
          </a:bodyPr>
          <a:lstStyle/>
          <a:p>
            <a:r>
              <a:rPr lang="en-US" sz="2200" b="1" i="1" dirty="0" smtClean="0">
                <a:solidFill>
                  <a:srgbClr val="7030A0"/>
                </a:solidFill>
              </a:rPr>
              <a:t>Six Crows</a:t>
            </a:r>
            <a:endParaRPr lang="en-US" sz="2200" b="1" i="1" dirty="0">
              <a:solidFill>
                <a:srgbClr val="7030A0"/>
              </a:solidFill>
            </a:endParaRPr>
          </a:p>
        </p:txBody>
      </p:sp>
      <p:sp>
        <p:nvSpPr>
          <p:cNvPr id="9" name="TextBox 8"/>
          <p:cNvSpPr txBox="1"/>
          <p:nvPr/>
        </p:nvSpPr>
        <p:spPr>
          <a:xfrm>
            <a:off x="2964839" y="2984878"/>
            <a:ext cx="4162926" cy="430887"/>
          </a:xfrm>
          <a:prstGeom prst="rect">
            <a:avLst/>
          </a:prstGeom>
          <a:noFill/>
        </p:spPr>
        <p:txBody>
          <a:bodyPr wrap="square" rtlCol="0">
            <a:spAutoFit/>
          </a:bodyPr>
          <a:lstStyle/>
          <a:p>
            <a:r>
              <a:rPr lang="en-US" sz="2200" b="1" dirty="0" smtClean="0">
                <a:solidFill>
                  <a:srgbClr val="7030A0"/>
                </a:solidFill>
              </a:rPr>
              <a:t>Macmillan McGraw Hill</a:t>
            </a:r>
            <a:endParaRPr lang="en-US" sz="2200" b="1" dirty="0">
              <a:solidFill>
                <a:srgbClr val="7030A0"/>
              </a:solidFill>
            </a:endParaRPr>
          </a:p>
        </p:txBody>
      </p:sp>
      <p:sp>
        <p:nvSpPr>
          <p:cNvPr id="6" name="TextBox 5"/>
          <p:cNvSpPr txBox="1"/>
          <p:nvPr/>
        </p:nvSpPr>
        <p:spPr>
          <a:xfrm>
            <a:off x="526547" y="3982324"/>
            <a:ext cx="7155315" cy="1631216"/>
          </a:xfrm>
          <a:prstGeom prst="rect">
            <a:avLst/>
          </a:prstGeom>
          <a:noFill/>
        </p:spPr>
        <p:txBody>
          <a:bodyPr wrap="square" rtlCol="0">
            <a:spAutoFit/>
          </a:bodyPr>
          <a:lstStyle/>
          <a:p>
            <a:r>
              <a:rPr lang="en-US" sz="2000" b="1" dirty="0">
                <a:solidFill>
                  <a:srgbClr val="7030A0"/>
                </a:solidFill>
              </a:rPr>
              <a:t>Six crows antagonize a wheat farmer, so he puts up a scary scarecrow to keep the crows away.  The crows create a threatening kite in response until </a:t>
            </a:r>
            <a:r>
              <a:rPr lang="en-US" sz="2000" b="1" dirty="0" smtClean="0">
                <a:solidFill>
                  <a:srgbClr val="7030A0"/>
                </a:solidFill>
              </a:rPr>
              <a:t>the </a:t>
            </a:r>
            <a:r>
              <a:rPr lang="en-US" sz="2000" b="1" dirty="0">
                <a:solidFill>
                  <a:srgbClr val="7030A0"/>
                </a:solidFill>
              </a:rPr>
              <a:t>wise owl encourages the crows and farmer to solve the problem through discussing their needs. </a:t>
            </a:r>
          </a:p>
        </p:txBody>
      </p:sp>
      <p:sp>
        <p:nvSpPr>
          <p:cNvPr id="7" name="TextBox 6"/>
          <p:cNvSpPr txBox="1"/>
          <p:nvPr/>
        </p:nvSpPr>
        <p:spPr>
          <a:xfrm>
            <a:off x="240632" y="5695316"/>
            <a:ext cx="11618558" cy="1200329"/>
          </a:xfrm>
          <a:prstGeom prst="rect">
            <a:avLst/>
          </a:prstGeom>
          <a:noFill/>
        </p:spPr>
        <p:txBody>
          <a:bodyPr wrap="square" rtlCol="0">
            <a:spAutoFit/>
          </a:bodyPr>
          <a:lstStyle/>
          <a:p>
            <a:r>
              <a:rPr lang="en-US" b="1" dirty="0">
                <a:solidFill>
                  <a:srgbClr val="7030A0"/>
                </a:solidFill>
              </a:rPr>
              <a:t>Story elements like character, setting, and plot can easily be identified, and this book can be used to teach sequencing order of events. This book is great to use when teaching conflict resolution and spurring class discussion.  </a:t>
            </a:r>
            <a:r>
              <a:rPr lang="en-US" b="1" i="1" dirty="0">
                <a:solidFill>
                  <a:srgbClr val="7030A0"/>
                </a:solidFill>
              </a:rPr>
              <a:t>Six Crows</a:t>
            </a:r>
            <a:r>
              <a:rPr lang="en-US" b="1" dirty="0">
                <a:solidFill>
                  <a:srgbClr val="7030A0"/>
                </a:solidFill>
              </a:rPr>
              <a:t> is ideal for shared reading, because words are repeated often with picture prompts throughout the pages.  Repeated words provide an opportunity for students to listen with a purpose. </a:t>
            </a:r>
          </a:p>
        </p:txBody>
      </p:sp>
    </p:spTree>
    <p:extLst>
      <p:ext uri="{BB962C8B-B14F-4D97-AF65-F5344CB8AC3E}">
        <p14:creationId xmlns:p14="http://schemas.microsoft.com/office/powerpoint/2010/main" val="421582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additive="base">
                                        <p:cTn id="37" dur="500" fill="hold"/>
                                        <p:tgtEl>
                                          <p:spTgt spid="7"/>
                                        </p:tgtEl>
                                        <p:attrNameLst>
                                          <p:attrName>ppt_x</p:attrName>
                                        </p:attrNameLst>
                                      </p:cBhvr>
                                      <p:tavLst>
                                        <p:tav tm="0">
                                          <p:val>
                                            <p:strVal val="#ppt_x"/>
                                          </p:val>
                                        </p:tav>
                                        <p:tav tm="100000">
                                          <p:val>
                                            <p:strVal val="#ppt_x"/>
                                          </p:val>
                                        </p:tav>
                                      </p:tavLst>
                                    </p:anim>
                                    <p:anim calcmode="lin" valueType="num">
                                      <p:cBhvr additive="base">
                                        <p:cTn id="3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8" grpId="0"/>
      <p:bldP spid="9" grpId="0"/>
      <p:bldP spid="6"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07"/>
        <p:cNvGrpSpPr/>
        <p:nvPr/>
      </p:nvGrpSpPr>
      <p:grpSpPr>
        <a:xfrm>
          <a:off x="0" y="0"/>
          <a:ext cx="0" cy="0"/>
          <a:chOff x="0" y="0"/>
          <a:chExt cx="0" cy="0"/>
        </a:xfrm>
      </p:grpSpPr>
      <p:sp>
        <p:nvSpPr>
          <p:cNvPr id="508" name="Google Shape;508;p66"/>
          <p:cNvSpPr txBox="1">
            <a:spLocks noGrp="1"/>
          </p:cNvSpPr>
          <p:nvPr>
            <p:ph type="ctrTitle"/>
          </p:nvPr>
        </p:nvSpPr>
        <p:spPr>
          <a:xfrm>
            <a:off x="3502213" y="522867"/>
            <a:ext cx="6124009" cy="1580400"/>
          </a:xfrm>
          <a:prstGeom prst="rect">
            <a:avLst/>
          </a:prstGeom>
        </p:spPr>
        <p:txBody>
          <a:bodyPr spcFirstLastPara="1" vert="horz" wrap="square" lIns="121900" tIns="121900" rIns="121900" bIns="121900" rtlCol="0" anchor="ctr" anchorCtr="0">
            <a:noAutofit/>
          </a:bodyPr>
          <a:lstStyle/>
          <a:p>
            <a:pPr>
              <a:spcBef>
                <a:spcPts val="0"/>
              </a:spcBef>
            </a:pPr>
            <a:r>
              <a:rPr lang="en" sz="8000" dirty="0">
                <a:latin typeface="Abadi MT Condensed Extra Bold" charset="0"/>
                <a:ea typeface="Abadi MT Condensed Extra Bold" charset="0"/>
                <a:cs typeface="Abadi MT Condensed Extra Bold" charset="0"/>
              </a:rPr>
              <a:t>How to Write a Book Blurb</a:t>
            </a:r>
            <a:endParaRPr sz="8000" dirty="0">
              <a:latin typeface="Abadi MT Condensed Extra Bold" charset="0"/>
              <a:ea typeface="Abadi MT Condensed Extra Bold" charset="0"/>
              <a:cs typeface="Abadi MT Condensed Extra Bold" charset="0"/>
            </a:endParaRPr>
          </a:p>
        </p:txBody>
      </p:sp>
      <p:sp>
        <p:nvSpPr>
          <p:cNvPr id="509" name="Google Shape;509;p66"/>
          <p:cNvSpPr txBox="1">
            <a:spLocks noGrp="1"/>
          </p:cNvSpPr>
          <p:nvPr>
            <p:ph type="subTitle" idx="1"/>
          </p:nvPr>
        </p:nvSpPr>
        <p:spPr>
          <a:xfrm>
            <a:off x="520100" y="2670104"/>
            <a:ext cx="11360800" cy="4101600"/>
          </a:xfrm>
          <a:prstGeom prst="rect">
            <a:avLst/>
          </a:prstGeom>
        </p:spPr>
        <p:txBody>
          <a:bodyPr spcFirstLastPara="1" vert="horz" wrap="square" lIns="121900" tIns="121900" rIns="121900" bIns="121900" rtlCol="0" anchor="ctr" anchorCtr="0">
            <a:noAutofit/>
          </a:bodyPr>
          <a:lstStyle/>
          <a:p>
            <a:pPr algn="l">
              <a:spcBef>
                <a:spcPts val="0"/>
              </a:spcBef>
            </a:pPr>
            <a:r>
              <a:rPr lang="en" sz="2933" b="1" dirty="0"/>
              <a:t>Step 1:  </a:t>
            </a:r>
            <a:r>
              <a:rPr lang="en" sz="2933" dirty="0"/>
              <a:t>Pick a book you are familiar with.</a:t>
            </a:r>
            <a:endParaRPr sz="2933" dirty="0"/>
          </a:p>
          <a:p>
            <a:pPr algn="l">
              <a:spcBef>
                <a:spcPts val="0"/>
              </a:spcBef>
            </a:pPr>
            <a:r>
              <a:rPr lang="en" sz="2933" b="1" dirty="0"/>
              <a:t>Step 2:  </a:t>
            </a:r>
            <a:r>
              <a:rPr lang="en" sz="2933" dirty="0"/>
              <a:t>Review/list how the book can be used to</a:t>
            </a:r>
            <a:r>
              <a:rPr lang="en-US" sz="2933" dirty="0"/>
              <a:t> teach.</a:t>
            </a:r>
            <a:r>
              <a:rPr lang="en" sz="2933" dirty="0"/>
              <a:t> </a:t>
            </a:r>
            <a:endParaRPr lang="en-US" sz="2933" dirty="0"/>
          </a:p>
          <a:p>
            <a:pPr algn="l">
              <a:spcBef>
                <a:spcPts val="0"/>
              </a:spcBef>
            </a:pPr>
            <a:r>
              <a:rPr lang="en" sz="2933" b="1" dirty="0"/>
              <a:t>Step 3:  </a:t>
            </a:r>
            <a:r>
              <a:rPr lang="en" sz="2933" dirty="0"/>
              <a:t>Write a brief 1-2 sentence summary.</a:t>
            </a:r>
            <a:endParaRPr sz="2933" dirty="0"/>
          </a:p>
          <a:p>
            <a:pPr algn="l">
              <a:spcBef>
                <a:spcPts val="0"/>
              </a:spcBef>
            </a:pPr>
            <a:r>
              <a:rPr lang="en" sz="2933" b="1" dirty="0"/>
              <a:t>Step 4:  </a:t>
            </a:r>
            <a:r>
              <a:rPr lang="en" sz="2933" dirty="0"/>
              <a:t>Write a short list of what the book could</a:t>
            </a:r>
            <a:endParaRPr lang="en-US" sz="2933" dirty="0"/>
          </a:p>
          <a:p>
            <a:pPr algn="l">
              <a:spcBef>
                <a:spcPts val="0"/>
              </a:spcBef>
            </a:pPr>
            <a:r>
              <a:rPr lang="en-US" sz="2933" dirty="0"/>
              <a:t>			</a:t>
            </a:r>
            <a:r>
              <a:rPr lang="en" sz="2933" dirty="0"/>
              <a:t>be used to teach (pick from the list to help you).</a:t>
            </a:r>
            <a:endParaRPr sz="2933" dirty="0"/>
          </a:p>
          <a:p>
            <a:pPr algn="l">
              <a:spcBef>
                <a:spcPts val="0"/>
              </a:spcBef>
            </a:pPr>
            <a:r>
              <a:rPr lang="en" sz="2933" b="1" dirty="0"/>
              <a:t>Step 5:  </a:t>
            </a:r>
            <a:r>
              <a:rPr lang="en" sz="2933" dirty="0"/>
              <a:t>Use the examples from the Teachers Resource </a:t>
            </a:r>
            <a:endParaRPr sz="2933" dirty="0"/>
          </a:p>
          <a:p>
            <a:pPr algn="l">
              <a:spcBef>
                <a:spcPts val="0"/>
              </a:spcBef>
            </a:pPr>
            <a:r>
              <a:rPr lang="en" sz="2933" dirty="0"/>
              <a:t>	</a:t>
            </a:r>
            <a:r>
              <a:rPr lang="en-US" sz="2933" dirty="0"/>
              <a:t>		</a:t>
            </a:r>
            <a:r>
              <a:rPr lang="en" sz="2933" dirty="0"/>
              <a:t>Guide as a model.</a:t>
            </a:r>
            <a:endParaRPr sz="2933" dirty="0"/>
          </a:p>
          <a:p>
            <a:pPr algn="l">
              <a:spcBef>
                <a:spcPts val="0"/>
              </a:spcBef>
            </a:pPr>
            <a:endParaRPr dirty="0"/>
          </a:p>
        </p:txBody>
      </p:sp>
      <p:pic>
        <p:nvPicPr>
          <p:cNvPr id="510" name="Google Shape;510;p66"/>
          <p:cNvPicPr preferRelativeResize="0"/>
          <p:nvPr/>
        </p:nvPicPr>
        <p:blipFill>
          <a:blip r:embed="rId3">
            <a:alphaModFix/>
          </a:blip>
          <a:stretch>
            <a:fillRect/>
          </a:stretch>
        </p:blipFill>
        <p:spPr>
          <a:xfrm>
            <a:off x="881734" y="230500"/>
            <a:ext cx="2530689" cy="2165133"/>
          </a:xfrm>
          <a:prstGeom prst="rect">
            <a:avLst/>
          </a:prstGeom>
          <a:noFill/>
          <a:ln>
            <a:noFill/>
          </a:ln>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369468">
            <a:off x="9224688" y="1305665"/>
            <a:ext cx="2799764" cy="3274524"/>
          </a:xfrm>
          <a:prstGeom prst="rect">
            <a:avLst/>
          </a:prstGeom>
          <a:ln>
            <a:noFill/>
          </a:ln>
          <a:effectLst>
            <a:softEdge rad="112500"/>
          </a:effectLst>
        </p:spPr>
      </p:pic>
      <p:pic>
        <p:nvPicPr>
          <p:cNvPr id="6" name="Google Shape;58;p13"/>
          <p:cNvPicPr preferRelativeResize="0"/>
          <p:nvPr/>
        </p:nvPicPr>
        <p:blipFill>
          <a:blip r:embed="rId5">
            <a:alphaModFix/>
          </a:blip>
          <a:stretch>
            <a:fillRect/>
          </a:stretch>
        </p:blipFill>
        <p:spPr>
          <a:xfrm>
            <a:off x="10175313" y="5554768"/>
            <a:ext cx="1624004" cy="1021316"/>
          </a:xfrm>
          <a:prstGeom prst="rect">
            <a:avLst/>
          </a:prstGeom>
          <a:noFill/>
          <a:ln>
            <a:noFill/>
          </a:ln>
        </p:spPr>
      </p:pic>
    </p:spTree>
    <p:extLst>
      <p:ext uri="{BB962C8B-B14F-4D97-AF65-F5344CB8AC3E}">
        <p14:creationId xmlns:p14="http://schemas.microsoft.com/office/powerpoint/2010/main" val="418895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14"/>
        <p:cNvGrpSpPr/>
        <p:nvPr/>
      </p:nvGrpSpPr>
      <p:grpSpPr>
        <a:xfrm>
          <a:off x="0" y="0"/>
          <a:ext cx="0" cy="0"/>
          <a:chOff x="0" y="0"/>
          <a:chExt cx="0" cy="0"/>
        </a:xfrm>
      </p:grpSpPr>
      <p:sp>
        <p:nvSpPr>
          <p:cNvPr id="515" name="Google Shape;515;p67"/>
          <p:cNvSpPr txBox="1">
            <a:spLocks noGrp="1"/>
          </p:cNvSpPr>
          <p:nvPr>
            <p:ph type="ctrTitle"/>
          </p:nvPr>
        </p:nvSpPr>
        <p:spPr>
          <a:xfrm>
            <a:off x="78367" y="339633"/>
            <a:ext cx="10057728" cy="1175600"/>
          </a:xfrm>
          <a:prstGeom prst="rect">
            <a:avLst/>
          </a:prstGeom>
        </p:spPr>
        <p:txBody>
          <a:bodyPr spcFirstLastPara="1" vert="horz" wrap="square" lIns="121900" tIns="121900" rIns="121900" bIns="121900" rtlCol="0" anchor="ctr" anchorCtr="0">
            <a:noAutofit/>
          </a:bodyPr>
          <a:lstStyle/>
          <a:p>
            <a:pPr>
              <a:spcBef>
                <a:spcPts val="0"/>
              </a:spcBef>
            </a:pPr>
            <a:r>
              <a:rPr lang="en" sz="4667" dirty="0">
                <a:latin typeface="Abadi MT Condensed Extra Bold" charset="0"/>
                <a:ea typeface="Abadi MT Condensed Extra Bold" charset="0"/>
                <a:cs typeface="Abadi MT Condensed Extra Bold" charset="0"/>
              </a:rPr>
              <a:t>List of What Books Can Be Used to Teach:</a:t>
            </a:r>
            <a:endParaRPr sz="4667" dirty="0">
              <a:latin typeface="Abadi MT Condensed Extra Bold" charset="0"/>
              <a:ea typeface="Abadi MT Condensed Extra Bold" charset="0"/>
              <a:cs typeface="Abadi MT Condensed Extra Bold" charset="0"/>
            </a:endParaRPr>
          </a:p>
        </p:txBody>
      </p:sp>
      <p:pic>
        <p:nvPicPr>
          <p:cNvPr id="516" name="Google Shape;516;p67"/>
          <p:cNvPicPr preferRelativeResize="0"/>
          <p:nvPr/>
        </p:nvPicPr>
        <p:blipFill rotWithShape="1">
          <a:blip r:embed="rId3">
            <a:alphaModFix/>
          </a:blip>
          <a:srcRect l="15445" t="16321" r="15693" b="14813"/>
          <a:stretch/>
        </p:blipFill>
        <p:spPr>
          <a:xfrm>
            <a:off x="9901634" y="143700"/>
            <a:ext cx="2063933" cy="2063933"/>
          </a:xfrm>
          <a:prstGeom prst="rect">
            <a:avLst/>
          </a:prstGeom>
          <a:noFill/>
          <a:ln>
            <a:noFill/>
          </a:ln>
        </p:spPr>
      </p:pic>
      <p:sp>
        <p:nvSpPr>
          <p:cNvPr id="517" name="Google Shape;517;p67"/>
          <p:cNvSpPr txBox="1"/>
          <p:nvPr/>
        </p:nvSpPr>
        <p:spPr>
          <a:xfrm>
            <a:off x="391900" y="1371600"/>
            <a:ext cx="5264400" cy="5486400"/>
          </a:xfrm>
          <a:prstGeom prst="rect">
            <a:avLst/>
          </a:prstGeom>
          <a:noFill/>
          <a:ln>
            <a:noFill/>
          </a:ln>
        </p:spPr>
        <p:txBody>
          <a:bodyPr spcFirstLastPara="1" wrap="square" lIns="121900" tIns="121900" rIns="121900" bIns="121900" anchor="ctr" anchorCtr="0">
            <a:noAutofit/>
          </a:bodyPr>
          <a:lstStyle/>
          <a:p>
            <a:pPr marL="609585" indent="-431789">
              <a:buSzPts val="1500"/>
              <a:buFont typeface="Calibri"/>
              <a:buChar char="●"/>
            </a:pPr>
            <a:r>
              <a:rPr lang="en" sz="2000" dirty="0">
                <a:latin typeface="Calibri"/>
                <a:ea typeface="Calibri"/>
                <a:cs typeface="Calibri"/>
                <a:sym typeface="Calibri"/>
              </a:rPr>
              <a:t>active listening</a:t>
            </a:r>
            <a:endParaRPr sz="2000" dirty="0">
              <a:latin typeface="Calibri"/>
              <a:ea typeface="Calibri"/>
              <a:cs typeface="Calibri"/>
              <a:sym typeface="Calibri"/>
            </a:endParaRPr>
          </a:p>
          <a:p>
            <a:pPr marL="609585" indent="-431789">
              <a:buSzPts val="1500"/>
              <a:buFont typeface="Calibri"/>
              <a:buChar char="●"/>
            </a:pPr>
            <a:r>
              <a:rPr lang="en" sz="2000" dirty="0">
                <a:latin typeface="Calibri"/>
                <a:ea typeface="Calibri"/>
                <a:cs typeface="Calibri"/>
                <a:sym typeface="Calibri"/>
              </a:rPr>
              <a:t>thinking while reading</a:t>
            </a:r>
            <a:endParaRPr sz="2000" dirty="0">
              <a:latin typeface="Calibri"/>
              <a:ea typeface="Calibri"/>
              <a:cs typeface="Calibri"/>
              <a:sym typeface="Calibri"/>
            </a:endParaRPr>
          </a:p>
          <a:p>
            <a:pPr marL="609585" indent="-431789">
              <a:buSzPts val="1500"/>
              <a:buFont typeface="Calibri"/>
              <a:buChar char="●"/>
            </a:pPr>
            <a:r>
              <a:rPr lang="en" sz="2000" dirty="0">
                <a:latin typeface="Calibri"/>
                <a:ea typeface="Calibri"/>
                <a:cs typeface="Calibri"/>
                <a:sym typeface="Calibri"/>
              </a:rPr>
              <a:t>listening with a purpose</a:t>
            </a:r>
            <a:endParaRPr sz="2000" dirty="0">
              <a:latin typeface="Calibri"/>
              <a:ea typeface="Calibri"/>
              <a:cs typeface="Calibri"/>
              <a:sym typeface="Calibri"/>
            </a:endParaRPr>
          </a:p>
          <a:p>
            <a:pPr marL="609585" indent="-431789">
              <a:buSzPts val="1500"/>
              <a:buFont typeface="Calibri"/>
              <a:buChar char="●"/>
            </a:pPr>
            <a:r>
              <a:rPr lang="en" sz="2000" dirty="0">
                <a:latin typeface="Calibri"/>
                <a:ea typeface="Calibri"/>
                <a:cs typeface="Calibri"/>
                <a:sym typeface="Calibri"/>
              </a:rPr>
              <a:t>making predictions</a:t>
            </a:r>
            <a:endParaRPr sz="2000" dirty="0">
              <a:latin typeface="Calibri"/>
              <a:ea typeface="Calibri"/>
              <a:cs typeface="Calibri"/>
              <a:sym typeface="Calibri"/>
            </a:endParaRPr>
          </a:p>
          <a:p>
            <a:pPr marL="609585" indent="-431789">
              <a:buSzPts val="1500"/>
              <a:buFont typeface="Calibri"/>
              <a:buChar char="●"/>
            </a:pPr>
            <a:r>
              <a:rPr lang="en" sz="2000" dirty="0">
                <a:latin typeface="Calibri"/>
                <a:ea typeface="Calibri"/>
                <a:cs typeface="Calibri"/>
                <a:sym typeface="Calibri"/>
              </a:rPr>
              <a:t>rhyming patterns</a:t>
            </a:r>
            <a:endParaRPr sz="2000" dirty="0">
              <a:latin typeface="Calibri"/>
              <a:ea typeface="Calibri"/>
              <a:cs typeface="Calibri"/>
              <a:sym typeface="Calibri"/>
            </a:endParaRPr>
          </a:p>
          <a:p>
            <a:pPr marL="609585" indent="-431789">
              <a:buSzPts val="1500"/>
              <a:buFont typeface="Calibri"/>
              <a:buChar char="●"/>
            </a:pPr>
            <a:r>
              <a:rPr lang="en" sz="2000" dirty="0">
                <a:latin typeface="Calibri"/>
                <a:ea typeface="Calibri"/>
                <a:cs typeface="Calibri"/>
                <a:sym typeface="Calibri"/>
              </a:rPr>
              <a:t>use question words (who, what, where,</a:t>
            </a:r>
            <a:endParaRPr sz="2000" dirty="0">
              <a:latin typeface="Calibri"/>
              <a:ea typeface="Calibri"/>
              <a:cs typeface="Calibri"/>
              <a:sym typeface="Calibri"/>
            </a:endParaRPr>
          </a:p>
          <a:p>
            <a:pPr marL="1219170" lvl="1" indent="-431789">
              <a:buSzPts val="1500"/>
              <a:buFont typeface="Calibri"/>
              <a:buChar char="○"/>
            </a:pPr>
            <a:r>
              <a:rPr lang="en" sz="2000" dirty="0">
                <a:latin typeface="Calibri"/>
                <a:ea typeface="Calibri"/>
                <a:cs typeface="Calibri"/>
                <a:sym typeface="Calibri"/>
              </a:rPr>
              <a:t>when, how, why)</a:t>
            </a:r>
            <a:endParaRPr sz="2000" dirty="0">
              <a:latin typeface="Calibri"/>
              <a:ea typeface="Calibri"/>
              <a:cs typeface="Calibri"/>
              <a:sym typeface="Calibri"/>
            </a:endParaRPr>
          </a:p>
          <a:p>
            <a:pPr marL="609585" indent="-431789">
              <a:buSzPts val="1500"/>
              <a:buFont typeface="Calibri"/>
              <a:buChar char="●"/>
            </a:pPr>
            <a:r>
              <a:rPr lang="en" sz="2000" dirty="0">
                <a:latin typeface="Calibri"/>
                <a:ea typeface="Calibri"/>
                <a:cs typeface="Calibri"/>
                <a:sym typeface="Calibri"/>
              </a:rPr>
              <a:t>story elements (characters, setting, plot)</a:t>
            </a:r>
            <a:endParaRPr sz="2000" dirty="0">
              <a:latin typeface="Calibri"/>
              <a:ea typeface="Calibri"/>
              <a:cs typeface="Calibri"/>
              <a:sym typeface="Calibri"/>
            </a:endParaRPr>
          </a:p>
          <a:p>
            <a:pPr marL="609585" indent="-431789">
              <a:buSzPts val="1500"/>
              <a:buFont typeface="Calibri"/>
              <a:buChar char="●"/>
            </a:pPr>
            <a:r>
              <a:rPr lang="en" sz="2000" dirty="0">
                <a:latin typeface="Calibri"/>
                <a:ea typeface="Calibri"/>
                <a:cs typeface="Calibri"/>
                <a:sym typeface="Calibri"/>
              </a:rPr>
              <a:t>sequencing (ordering story events)</a:t>
            </a:r>
            <a:endParaRPr sz="2000" dirty="0">
              <a:latin typeface="Calibri"/>
              <a:ea typeface="Calibri"/>
              <a:cs typeface="Calibri"/>
              <a:sym typeface="Calibri"/>
            </a:endParaRPr>
          </a:p>
          <a:p>
            <a:pPr marL="609585" indent="-431789">
              <a:buSzPts val="1500"/>
              <a:buFont typeface="Calibri"/>
              <a:buChar char="●"/>
            </a:pPr>
            <a:r>
              <a:rPr lang="en" sz="2000" dirty="0">
                <a:latin typeface="Calibri"/>
                <a:ea typeface="Calibri"/>
                <a:cs typeface="Calibri"/>
                <a:sym typeface="Calibri"/>
              </a:rPr>
              <a:t>vocabulary</a:t>
            </a:r>
            <a:endParaRPr sz="2000" dirty="0">
              <a:latin typeface="Calibri"/>
              <a:ea typeface="Calibri"/>
              <a:cs typeface="Calibri"/>
              <a:sym typeface="Calibri"/>
            </a:endParaRPr>
          </a:p>
          <a:p>
            <a:pPr marL="609585" indent="-431789">
              <a:buSzPts val="1500"/>
              <a:buFont typeface="Calibri"/>
              <a:buChar char="●"/>
            </a:pPr>
            <a:r>
              <a:rPr lang="en" sz="2000" dirty="0">
                <a:latin typeface="Calibri"/>
                <a:ea typeface="Calibri"/>
                <a:cs typeface="Calibri"/>
                <a:sym typeface="Calibri"/>
              </a:rPr>
              <a:t>using context clues to determine meaning</a:t>
            </a:r>
            <a:endParaRPr sz="2000" dirty="0">
              <a:latin typeface="Calibri"/>
              <a:ea typeface="Calibri"/>
              <a:cs typeface="Calibri"/>
              <a:sym typeface="Calibri"/>
            </a:endParaRPr>
          </a:p>
          <a:p>
            <a:pPr marL="609585" indent="-431789">
              <a:buSzPts val="1500"/>
              <a:buFont typeface="Calibri"/>
              <a:buChar char="●"/>
            </a:pPr>
            <a:r>
              <a:rPr lang="en" sz="2000" dirty="0">
                <a:latin typeface="Calibri"/>
                <a:ea typeface="Calibri"/>
                <a:cs typeface="Calibri"/>
                <a:sym typeface="Calibri"/>
              </a:rPr>
              <a:t>identifying problem and solution</a:t>
            </a:r>
            <a:endParaRPr sz="2000" dirty="0">
              <a:latin typeface="Calibri"/>
              <a:ea typeface="Calibri"/>
              <a:cs typeface="Calibri"/>
              <a:sym typeface="Calibri"/>
            </a:endParaRPr>
          </a:p>
          <a:p>
            <a:pPr marL="609585" indent="-431789">
              <a:buSzPts val="1500"/>
              <a:buFont typeface="Calibri"/>
              <a:buChar char="●"/>
            </a:pPr>
            <a:r>
              <a:rPr lang="en" sz="2000" dirty="0">
                <a:latin typeface="Calibri"/>
                <a:ea typeface="Calibri"/>
                <a:cs typeface="Calibri"/>
                <a:sym typeface="Calibri"/>
              </a:rPr>
              <a:t>making text-to-self connections</a:t>
            </a:r>
            <a:endParaRPr sz="2000" dirty="0">
              <a:latin typeface="Calibri"/>
              <a:ea typeface="Calibri"/>
              <a:cs typeface="Calibri"/>
              <a:sym typeface="Calibri"/>
            </a:endParaRPr>
          </a:p>
          <a:p>
            <a:pPr marL="609585" indent="-431789">
              <a:buSzPts val="1500"/>
              <a:buFont typeface="Calibri"/>
              <a:buChar char="●"/>
            </a:pPr>
            <a:r>
              <a:rPr lang="en" sz="2000" dirty="0">
                <a:latin typeface="Calibri"/>
                <a:ea typeface="Calibri"/>
                <a:cs typeface="Calibri"/>
                <a:sym typeface="Calibri"/>
              </a:rPr>
              <a:t>drawing conclusions</a:t>
            </a:r>
            <a:endParaRPr sz="2000" dirty="0">
              <a:latin typeface="Calibri"/>
              <a:ea typeface="Calibri"/>
              <a:cs typeface="Calibri"/>
              <a:sym typeface="Calibri"/>
            </a:endParaRPr>
          </a:p>
          <a:p>
            <a:pPr marL="609585" indent="-431789">
              <a:buSzPts val="1500"/>
              <a:buFont typeface="Calibri"/>
              <a:buChar char="●"/>
            </a:pPr>
            <a:r>
              <a:rPr lang="en" sz="2000" dirty="0">
                <a:latin typeface="Calibri"/>
                <a:ea typeface="Calibri"/>
                <a:cs typeface="Calibri"/>
                <a:sym typeface="Calibri"/>
              </a:rPr>
              <a:t>identifying cause and effect</a:t>
            </a:r>
            <a:endParaRPr sz="2000" dirty="0">
              <a:latin typeface="Calibri"/>
              <a:ea typeface="Calibri"/>
              <a:cs typeface="Calibri"/>
              <a:sym typeface="Calibri"/>
            </a:endParaRPr>
          </a:p>
          <a:p>
            <a:pPr marL="609585" indent="-431789">
              <a:buSzPts val="1500"/>
              <a:buFont typeface="Calibri"/>
              <a:buChar char="●"/>
            </a:pPr>
            <a:r>
              <a:rPr lang="en" sz="2000" dirty="0">
                <a:latin typeface="Calibri"/>
                <a:ea typeface="Calibri"/>
                <a:cs typeface="Calibri"/>
                <a:sym typeface="Calibri"/>
              </a:rPr>
              <a:t>comparing and contrasting (similarities and differences)</a:t>
            </a:r>
            <a:endParaRPr sz="2000" dirty="0">
              <a:latin typeface="Calibri"/>
              <a:ea typeface="Calibri"/>
              <a:cs typeface="Calibri"/>
              <a:sym typeface="Calibri"/>
            </a:endParaRPr>
          </a:p>
        </p:txBody>
      </p:sp>
      <p:sp>
        <p:nvSpPr>
          <p:cNvPr id="518" name="Google Shape;518;p67"/>
          <p:cNvSpPr txBox="1"/>
          <p:nvPr/>
        </p:nvSpPr>
        <p:spPr>
          <a:xfrm>
            <a:off x="5460333" y="1574033"/>
            <a:ext cx="6244000" cy="5342800"/>
          </a:xfrm>
          <a:prstGeom prst="rect">
            <a:avLst/>
          </a:prstGeom>
          <a:noFill/>
          <a:ln>
            <a:noFill/>
          </a:ln>
        </p:spPr>
        <p:txBody>
          <a:bodyPr spcFirstLastPara="1" wrap="square" lIns="121900" tIns="121900" rIns="121900" bIns="121900" anchor="ctr" anchorCtr="0">
            <a:noAutofit/>
          </a:bodyPr>
          <a:lstStyle/>
          <a:p>
            <a:pPr marL="609585" indent="-431789">
              <a:buSzPts val="1500"/>
              <a:buFont typeface="Calibri"/>
              <a:buChar char="●"/>
            </a:pPr>
            <a:r>
              <a:rPr lang="en" sz="2000" dirty="0">
                <a:latin typeface="Calibri"/>
                <a:ea typeface="Calibri"/>
                <a:cs typeface="Calibri"/>
                <a:sym typeface="Calibri"/>
              </a:rPr>
              <a:t>relating to similar experiences</a:t>
            </a:r>
            <a:endParaRPr sz="2000" dirty="0">
              <a:latin typeface="Calibri"/>
              <a:ea typeface="Calibri"/>
              <a:cs typeface="Calibri"/>
              <a:sym typeface="Calibri"/>
            </a:endParaRPr>
          </a:p>
          <a:p>
            <a:pPr marL="609585" indent="-431789">
              <a:buSzPts val="1500"/>
              <a:buFont typeface="Calibri"/>
              <a:buChar char="●"/>
            </a:pPr>
            <a:r>
              <a:rPr lang="en" sz="2000" dirty="0">
                <a:latin typeface="Calibri"/>
                <a:ea typeface="Calibri"/>
                <a:cs typeface="Calibri"/>
                <a:sym typeface="Calibri"/>
              </a:rPr>
              <a:t>considering different perspectives/viewpoints</a:t>
            </a:r>
            <a:endParaRPr sz="2000" dirty="0">
              <a:latin typeface="Calibri"/>
              <a:ea typeface="Calibri"/>
              <a:cs typeface="Calibri"/>
              <a:sym typeface="Calibri"/>
            </a:endParaRPr>
          </a:p>
          <a:p>
            <a:pPr marL="609585" indent="-431789">
              <a:buSzPts val="1500"/>
              <a:buFont typeface="Calibri"/>
              <a:buChar char="●"/>
            </a:pPr>
            <a:r>
              <a:rPr lang="en" sz="2000" dirty="0">
                <a:latin typeface="Calibri"/>
                <a:ea typeface="Calibri"/>
                <a:cs typeface="Calibri"/>
                <a:sym typeface="Calibri"/>
              </a:rPr>
              <a:t>summarizing (retelling)</a:t>
            </a:r>
            <a:endParaRPr sz="2000" dirty="0">
              <a:latin typeface="Calibri"/>
              <a:ea typeface="Calibri"/>
              <a:cs typeface="Calibri"/>
              <a:sym typeface="Calibri"/>
            </a:endParaRPr>
          </a:p>
          <a:p>
            <a:pPr marL="609585" indent="-431789">
              <a:buSzPts val="1500"/>
              <a:buFont typeface="Calibri"/>
              <a:buChar char="●"/>
            </a:pPr>
            <a:r>
              <a:rPr lang="en" sz="2000" dirty="0">
                <a:latin typeface="Calibri"/>
                <a:ea typeface="Calibri"/>
                <a:cs typeface="Calibri"/>
                <a:sym typeface="Calibri"/>
              </a:rPr>
              <a:t>identifying main ideas</a:t>
            </a:r>
            <a:endParaRPr sz="2000" dirty="0">
              <a:latin typeface="Calibri"/>
              <a:ea typeface="Calibri"/>
              <a:cs typeface="Calibri"/>
              <a:sym typeface="Calibri"/>
            </a:endParaRPr>
          </a:p>
          <a:p>
            <a:pPr marL="609585" indent="-431789">
              <a:buSzPts val="1500"/>
              <a:buFont typeface="Calibri"/>
              <a:buChar char="●"/>
            </a:pPr>
            <a:r>
              <a:rPr lang="en" sz="2000" dirty="0">
                <a:latin typeface="Calibri"/>
                <a:ea typeface="Calibri"/>
                <a:cs typeface="Calibri"/>
                <a:sym typeface="Calibri"/>
              </a:rPr>
              <a:t>identifying elements of fiction and nonfiction </a:t>
            </a:r>
            <a:endParaRPr sz="2000" dirty="0">
              <a:latin typeface="Calibri"/>
              <a:ea typeface="Calibri"/>
              <a:cs typeface="Calibri"/>
              <a:sym typeface="Calibri"/>
            </a:endParaRPr>
          </a:p>
          <a:p>
            <a:pPr marL="609585" indent="-431789">
              <a:buSzPts val="1500"/>
              <a:buFont typeface="Calibri"/>
              <a:buChar char="●"/>
            </a:pPr>
            <a:r>
              <a:rPr lang="en" sz="2000" dirty="0">
                <a:latin typeface="Calibri"/>
                <a:ea typeface="Calibri"/>
                <a:cs typeface="Calibri"/>
                <a:sym typeface="Calibri"/>
              </a:rPr>
              <a:t>identifying author’s purpose </a:t>
            </a:r>
            <a:endParaRPr sz="2000" dirty="0">
              <a:latin typeface="Calibri"/>
              <a:ea typeface="Calibri"/>
              <a:cs typeface="Calibri"/>
              <a:sym typeface="Calibri"/>
            </a:endParaRPr>
          </a:p>
          <a:p>
            <a:pPr marL="609585" indent="-431789">
              <a:buSzPts val="1500"/>
              <a:buFont typeface="Calibri"/>
              <a:buChar char="●"/>
            </a:pPr>
            <a:r>
              <a:rPr lang="en" sz="2000" dirty="0">
                <a:latin typeface="Calibri"/>
                <a:ea typeface="Calibri"/>
                <a:cs typeface="Calibri"/>
                <a:sym typeface="Calibri"/>
              </a:rPr>
              <a:t>identifying author’s word choice/style</a:t>
            </a:r>
            <a:endParaRPr sz="2000" dirty="0">
              <a:latin typeface="Calibri"/>
              <a:ea typeface="Calibri"/>
              <a:cs typeface="Calibri"/>
              <a:sym typeface="Calibri"/>
            </a:endParaRPr>
          </a:p>
          <a:p>
            <a:pPr marL="609585" indent="-431789">
              <a:buSzPts val="1500"/>
              <a:buFont typeface="Calibri"/>
              <a:buChar char="●"/>
            </a:pPr>
            <a:r>
              <a:rPr lang="en" sz="2000" dirty="0">
                <a:latin typeface="Calibri"/>
                <a:ea typeface="Calibri"/>
                <a:cs typeface="Calibri"/>
                <a:sym typeface="Calibri"/>
              </a:rPr>
              <a:t>analyzing character (internal and external traits)</a:t>
            </a:r>
            <a:endParaRPr sz="2000" dirty="0">
              <a:latin typeface="Calibri"/>
              <a:ea typeface="Calibri"/>
              <a:cs typeface="Calibri"/>
              <a:sym typeface="Calibri"/>
            </a:endParaRPr>
          </a:p>
          <a:p>
            <a:pPr marL="609585" indent="-431789">
              <a:buSzPts val="1500"/>
              <a:buFont typeface="Calibri"/>
              <a:buChar char="●"/>
            </a:pPr>
            <a:r>
              <a:rPr lang="en" sz="2000" dirty="0">
                <a:latin typeface="Calibri"/>
                <a:ea typeface="Calibri"/>
                <a:cs typeface="Calibri"/>
                <a:sym typeface="Calibri"/>
              </a:rPr>
              <a:t>identifying words in the text with similar phonics’ sounds</a:t>
            </a:r>
            <a:endParaRPr sz="2000" dirty="0">
              <a:latin typeface="Calibri"/>
              <a:ea typeface="Calibri"/>
              <a:cs typeface="Calibri"/>
              <a:sym typeface="Calibri"/>
            </a:endParaRPr>
          </a:p>
          <a:p>
            <a:pPr marL="609585" indent="-431789">
              <a:lnSpc>
                <a:spcPct val="115000"/>
              </a:lnSpc>
              <a:buSzPts val="1500"/>
              <a:buFont typeface="Calibri"/>
              <a:buChar char="●"/>
            </a:pPr>
            <a:r>
              <a:rPr lang="en" sz="2000" dirty="0">
                <a:latin typeface="Calibri"/>
                <a:ea typeface="Calibri"/>
                <a:cs typeface="Calibri"/>
                <a:sym typeface="Calibri"/>
              </a:rPr>
              <a:t>science concepts</a:t>
            </a:r>
            <a:endParaRPr sz="2000" dirty="0">
              <a:latin typeface="Calibri"/>
              <a:ea typeface="Calibri"/>
              <a:cs typeface="Calibri"/>
              <a:sym typeface="Calibri"/>
            </a:endParaRPr>
          </a:p>
          <a:p>
            <a:pPr marL="609585" indent="-431789">
              <a:lnSpc>
                <a:spcPct val="115000"/>
              </a:lnSpc>
              <a:buSzPts val="1500"/>
              <a:buFont typeface="Calibri"/>
              <a:buChar char="●"/>
            </a:pPr>
            <a:r>
              <a:rPr lang="en" sz="2000" dirty="0">
                <a:latin typeface="Calibri"/>
                <a:ea typeface="Calibri"/>
                <a:cs typeface="Calibri"/>
                <a:sym typeface="Calibri"/>
              </a:rPr>
              <a:t>social studies concepts (citizenship, manners, history, economics, etc.)</a:t>
            </a:r>
            <a:endParaRPr sz="2000" dirty="0">
              <a:latin typeface="Calibri"/>
              <a:ea typeface="Calibri"/>
              <a:cs typeface="Calibri"/>
              <a:sym typeface="Calibri"/>
            </a:endParaRPr>
          </a:p>
          <a:p>
            <a:pPr marL="609585" indent="-431789">
              <a:lnSpc>
                <a:spcPct val="115000"/>
              </a:lnSpc>
              <a:buSzPts val="1500"/>
              <a:buFont typeface="Calibri"/>
              <a:buChar char="●"/>
            </a:pPr>
            <a:r>
              <a:rPr lang="en" sz="2000" dirty="0">
                <a:latin typeface="Calibri"/>
                <a:ea typeface="Calibri"/>
                <a:cs typeface="Calibri"/>
                <a:sym typeface="Calibri"/>
              </a:rPr>
              <a:t>math concepts</a:t>
            </a:r>
            <a:endParaRPr sz="2000" dirty="0">
              <a:latin typeface="Calibri"/>
              <a:ea typeface="Calibri"/>
              <a:cs typeface="Calibri"/>
              <a:sym typeface="Calibri"/>
            </a:endParaRPr>
          </a:p>
          <a:p>
            <a:pPr marL="609585" indent="-431789">
              <a:lnSpc>
                <a:spcPct val="115000"/>
              </a:lnSpc>
              <a:buSzPts val="1500"/>
              <a:buFont typeface="Calibri"/>
              <a:buChar char="●"/>
            </a:pPr>
            <a:r>
              <a:rPr lang="en" sz="2000" dirty="0">
                <a:latin typeface="Calibri"/>
                <a:ea typeface="Calibri"/>
                <a:cs typeface="Calibri"/>
                <a:sym typeface="Calibri"/>
              </a:rPr>
              <a:t>health concepts (family life) </a:t>
            </a:r>
            <a:endParaRPr sz="2000" dirty="0">
              <a:latin typeface="Calibri"/>
              <a:ea typeface="Calibri"/>
              <a:cs typeface="Calibri"/>
              <a:sym typeface="Calibri"/>
            </a:endParaRPr>
          </a:p>
        </p:txBody>
      </p:sp>
    </p:spTree>
    <p:extLst>
      <p:ext uri="{BB962C8B-B14F-4D97-AF65-F5344CB8AC3E}">
        <p14:creationId xmlns:p14="http://schemas.microsoft.com/office/powerpoint/2010/main" val="85232714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badi MT Condensed Extra Bold" charset="0"/>
                <a:ea typeface="Abadi MT Condensed Extra Bold" charset="0"/>
                <a:cs typeface="Abadi MT Condensed Extra Bold" charset="0"/>
              </a:rPr>
              <a:t>Share with other teachers!</a:t>
            </a:r>
            <a:endParaRPr lang="en-US" dirty="0">
              <a:latin typeface="Abadi MT Condensed Extra Bold" charset="0"/>
              <a:ea typeface="Abadi MT Condensed Extra Bold" charset="0"/>
              <a:cs typeface="Abadi MT Condensed Extra Bold"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063" y="1369236"/>
            <a:ext cx="9700794" cy="5279037"/>
          </a:xfrm>
          <a:prstGeom prst="rect">
            <a:avLst/>
          </a:prstGeom>
        </p:spPr>
      </p:pic>
      <p:pic>
        <p:nvPicPr>
          <p:cNvPr id="5" name="Google Shape;58;p13"/>
          <p:cNvPicPr preferRelativeResize="0"/>
          <p:nvPr/>
        </p:nvPicPr>
        <p:blipFill>
          <a:blip r:embed="rId4">
            <a:alphaModFix/>
          </a:blip>
          <a:stretch>
            <a:fillRect/>
          </a:stretch>
        </p:blipFill>
        <p:spPr>
          <a:xfrm>
            <a:off x="10346489" y="5678904"/>
            <a:ext cx="1624004" cy="969369"/>
          </a:xfrm>
          <a:prstGeom prst="rect">
            <a:avLst/>
          </a:prstGeom>
          <a:noFill/>
          <a:ln>
            <a:noFill/>
          </a:ln>
        </p:spPr>
      </p:pic>
    </p:spTree>
    <p:extLst>
      <p:ext uri="{BB962C8B-B14F-4D97-AF65-F5344CB8AC3E}">
        <p14:creationId xmlns:p14="http://schemas.microsoft.com/office/powerpoint/2010/main" val="164932788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3657" y="348796"/>
            <a:ext cx="10515600" cy="1325563"/>
          </a:xfrm>
        </p:spPr>
        <p:txBody>
          <a:bodyPr/>
          <a:lstStyle/>
          <a:p>
            <a:r>
              <a:rPr lang="en-US" dirty="0" smtClean="0">
                <a:latin typeface="Abadi MT Condensed Extra Bold" charset="0"/>
                <a:ea typeface="Abadi MT Condensed Extra Bold" charset="0"/>
                <a:cs typeface="Abadi MT Condensed Extra Bold" charset="0"/>
              </a:rPr>
              <a:t>Reasons for doing the </a:t>
            </a:r>
            <a:br>
              <a:rPr lang="en-US" dirty="0" smtClean="0">
                <a:latin typeface="Abadi MT Condensed Extra Bold" charset="0"/>
                <a:ea typeface="Abadi MT Condensed Extra Bold" charset="0"/>
                <a:cs typeface="Abadi MT Condensed Extra Bold" charset="0"/>
              </a:rPr>
            </a:br>
            <a:r>
              <a:rPr lang="en-US" dirty="0" smtClean="0">
                <a:latin typeface="Abadi MT Condensed Extra Bold" charset="0"/>
                <a:ea typeface="Abadi MT Condensed Extra Bold" charset="0"/>
                <a:cs typeface="Abadi MT Condensed Extra Bold" charset="0"/>
              </a:rPr>
              <a:t>Speed Dating Book Activity:</a:t>
            </a:r>
            <a:endParaRPr lang="en-US" dirty="0">
              <a:latin typeface="Abadi MT Condensed Extra Bold" charset="0"/>
              <a:ea typeface="Abadi MT Condensed Extra Bold" charset="0"/>
              <a:cs typeface="Abadi MT Condensed Extra Bold"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6191250" y="857250"/>
            <a:ext cx="6858000" cy="5143500"/>
          </a:xfrm>
          <a:prstGeom prst="rect">
            <a:avLst/>
          </a:prstGeom>
        </p:spPr>
      </p:pic>
      <p:sp>
        <p:nvSpPr>
          <p:cNvPr id="5" name="Content Placeholder 2"/>
          <p:cNvSpPr>
            <a:spLocks noGrp="1"/>
          </p:cNvSpPr>
          <p:nvPr>
            <p:ph idx="1"/>
          </p:nvPr>
        </p:nvSpPr>
        <p:spPr>
          <a:xfrm>
            <a:off x="500066" y="2160590"/>
            <a:ext cx="5247591" cy="3880773"/>
          </a:xfrm>
        </p:spPr>
        <p:txBody>
          <a:bodyPr>
            <a:normAutofit/>
          </a:bodyPr>
          <a:lstStyle/>
          <a:p>
            <a:r>
              <a:rPr lang="en-US" sz="4000" dirty="0" smtClean="0"/>
              <a:t>Do you know what books are in your school library?</a:t>
            </a:r>
            <a:endParaRPr lang="en-US" sz="4000" dirty="0"/>
          </a:p>
          <a:p>
            <a:r>
              <a:rPr lang="en-US" sz="4000" dirty="0" smtClean="0"/>
              <a:t>What curriculum could </a:t>
            </a:r>
            <a:r>
              <a:rPr lang="en-US" sz="4000" dirty="0" smtClean="0"/>
              <a:t>you </a:t>
            </a:r>
            <a:r>
              <a:rPr lang="en-US" sz="4000" dirty="0" smtClean="0"/>
              <a:t>teach with this book?</a:t>
            </a:r>
            <a:endParaRPr lang="en-US" sz="4000" dirty="0"/>
          </a:p>
        </p:txBody>
      </p:sp>
      <p:pic>
        <p:nvPicPr>
          <p:cNvPr id="7" name="Google Shape;58;p13"/>
          <p:cNvPicPr preferRelativeResize="0"/>
          <p:nvPr/>
        </p:nvPicPr>
        <p:blipFill>
          <a:blip r:embed="rId4">
            <a:alphaModFix/>
          </a:blip>
          <a:stretch>
            <a:fillRect/>
          </a:stretch>
        </p:blipFill>
        <p:spPr>
          <a:xfrm>
            <a:off x="5194239" y="5530705"/>
            <a:ext cx="1624004" cy="1021316"/>
          </a:xfrm>
          <a:prstGeom prst="rect">
            <a:avLst/>
          </a:prstGeom>
          <a:noFill/>
          <a:ln>
            <a:noFill/>
          </a:ln>
        </p:spPr>
      </p:pic>
    </p:spTree>
    <p:extLst>
      <p:ext uri="{BB962C8B-B14F-4D97-AF65-F5344CB8AC3E}">
        <p14:creationId xmlns:p14="http://schemas.microsoft.com/office/powerpoint/2010/main" val="143524298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270" y="385003"/>
            <a:ext cx="10515600" cy="1325563"/>
          </a:xfrm>
        </p:spPr>
        <p:txBody>
          <a:bodyPr/>
          <a:lstStyle/>
          <a:p>
            <a:r>
              <a:rPr lang="en-US" dirty="0" smtClean="0">
                <a:latin typeface="Abadi MT Condensed Extra Bold" charset="0"/>
                <a:ea typeface="Abadi MT Condensed Extra Bold" charset="0"/>
                <a:cs typeface="Abadi MT Condensed Extra Bold" charset="0"/>
              </a:rPr>
              <a:t>How </a:t>
            </a:r>
            <a:r>
              <a:rPr lang="en-US" smtClean="0">
                <a:latin typeface="Abadi MT Condensed Extra Bold" charset="0"/>
                <a:ea typeface="Abadi MT Condensed Extra Bold" charset="0"/>
                <a:cs typeface="Abadi MT Condensed Extra Bold" charset="0"/>
              </a:rPr>
              <a:t>to:</a:t>
            </a:r>
            <a:br>
              <a:rPr lang="en-US" smtClean="0">
                <a:latin typeface="Abadi MT Condensed Extra Bold" charset="0"/>
                <a:ea typeface="Abadi MT Condensed Extra Bold" charset="0"/>
                <a:cs typeface="Abadi MT Condensed Extra Bold" charset="0"/>
              </a:rPr>
            </a:br>
            <a:r>
              <a:rPr lang="en-US" smtClean="0">
                <a:latin typeface="Abadi MT Condensed Extra Bold" charset="0"/>
                <a:ea typeface="Abadi MT Condensed Extra Bold" charset="0"/>
                <a:cs typeface="Abadi MT Condensed Extra Bold" charset="0"/>
              </a:rPr>
              <a:t>Speed </a:t>
            </a:r>
            <a:r>
              <a:rPr lang="en-US" dirty="0" smtClean="0">
                <a:latin typeface="Abadi MT Condensed Extra Bold" charset="0"/>
                <a:ea typeface="Abadi MT Condensed Extra Bold" charset="0"/>
                <a:cs typeface="Abadi MT Condensed Extra Bold" charset="0"/>
              </a:rPr>
              <a:t>Dating Book Activity</a:t>
            </a:r>
            <a:endParaRPr lang="en-US" dirty="0">
              <a:latin typeface="Abadi MT Condensed Extra Bold" charset="0"/>
              <a:ea typeface="Abadi MT Condensed Extra Bold" charset="0"/>
              <a:cs typeface="Abadi MT Condensed Extra Bold" charset="0"/>
            </a:endParaRPr>
          </a:p>
        </p:txBody>
      </p:sp>
      <p:sp>
        <p:nvSpPr>
          <p:cNvPr id="3" name="Content Placeholder 2"/>
          <p:cNvSpPr>
            <a:spLocks noGrp="1"/>
          </p:cNvSpPr>
          <p:nvPr>
            <p:ph idx="1"/>
          </p:nvPr>
        </p:nvSpPr>
        <p:spPr>
          <a:xfrm>
            <a:off x="1192696" y="2009775"/>
            <a:ext cx="4143197" cy="4690234"/>
          </a:xfrm>
        </p:spPr>
        <p:txBody>
          <a:bodyPr/>
          <a:lstStyle/>
          <a:p>
            <a:r>
              <a:rPr lang="en-US" dirty="0" smtClean="0"/>
              <a:t>Get to know the books that may be “hiding” in your school’s library!</a:t>
            </a:r>
          </a:p>
          <a:p>
            <a:r>
              <a:rPr lang="en-US" dirty="0" smtClean="0"/>
              <a:t>60 seconds to browse the book and consider how it can be used to teach your curriculum.</a:t>
            </a:r>
          </a:p>
          <a:p>
            <a:r>
              <a:rPr lang="en-US" dirty="0" smtClean="0"/>
              <a:t>“Shopping List” to take notes.</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6191250" y="857250"/>
            <a:ext cx="6858000" cy="5143500"/>
          </a:xfrm>
          <a:prstGeom prst="rect">
            <a:avLst/>
          </a:prstGeom>
        </p:spPr>
      </p:pic>
      <p:pic>
        <p:nvPicPr>
          <p:cNvPr id="7" name="Google Shape;58;p13"/>
          <p:cNvPicPr preferRelativeResize="0"/>
          <p:nvPr/>
        </p:nvPicPr>
        <p:blipFill>
          <a:blip r:embed="rId4">
            <a:alphaModFix/>
          </a:blip>
          <a:stretch>
            <a:fillRect/>
          </a:stretch>
        </p:blipFill>
        <p:spPr>
          <a:xfrm>
            <a:off x="5194239" y="5530705"/>
            <a:ext cx="1624004" cy="1021316"/>
          </a:xfrm>
          <a:prstGeom prst="rect">
            <a:avLst/>
          </a:prstGeom>
          <a:noFill/>
          <a:ln>
            <a:noFill/>
          </a:ln>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96" y="0"/>
            <a:ext cx="9144000" cy="6858000"/>
          </a:xfrm>
          <a:prstGeom prst="rect">
            <a:avLst/>
          </a:prstGeom>
        </p:spPr>
      </p:pic>
      <p:pic>
        <p:nvPicPr>
          <p:cNvPr id="9" name="Picture 8"/>
          <p:cNvPicPr>
            <a:picLocks noChangeAspect="1"/>
          </p:cNvPicPr>
          <p:nvPr/>
        </p:nvPicPr>
        <p:blipFill>
          <a:blip r:embed="rId6"/>
          <a:stretch>
            <a:fillRect/>
          </a:stretch>
        </p:blipFill>
        <p:spPr>
          <a:xfrm rot="490267">
            <a:off x="8330391" y="604587"/>
            <a:ext cx="3436229" cy="4848577"/>
          </a:xfrm>
          <a:prstGeom prst="rect">
            <a:avLst/>
          </a:prstGeom>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183" y="0"/>
            <a:ext cx="9144000" cy="6858000"/>
          </a:xfrm>
          <a:prstGeom prst="rect">
            <a:avLst/>
          </a:prstGeom>
        </p:spPr>
      </p:pic>
      <p:pic>
        <p:nvPicPr>
          <p:cNvPr id="1026" name="Picture 2" descr="mage result for 60 seconds time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056816" y="3543585"/>
            <a:ext cx="3135183" cy="33095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4858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026"/>
                                        </p:tgtEl>
                                        <p:attrNameLst>
                                          <p:attrName>style.visibility</p:attrName>
                                        </p:attrNameLst>
                                      </p:cBhvr>
                                      <p:to>
                                        <p:strVal val="visible"/>
                                      </p:to>
                                    </p:set>
                                    <p:anim calcmode="lin" valueType="num">
                                      <p:cBhvr additive="base">
                                        <p:cTn id="25" dur="500" fill="hold"/>
                                        <p:tgtEl>
                                          <p:spTgt spid="1026"/>
                                        </p:tgtEl>
                                        <p:attrNameLst>
                                          <p:attrName>ppt_x</p:attrName>
                                        </p:attrNameLst>
                                      </p:cBhvr>
                                      <p:tavLst>
                                        <p:tav tm="0">
                                          <p:val>
                                            <p:strVal val="#ppt_x"/>
                                          </p:val>
                                        </p:tav>
                                        <p:tav tm="100000">
                                          <p:val>
                                            <p:strVal val="#ppt_x"/>
                                          </p:val>
                                        </p:tav>
                                      </p:tavLst>
                                    </p:anim>
                                    <p:anim calcmode="lin" valueType="num">
                                      <p:cBhvr additive="base">
                                        <p:cTn id="26"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badi MT Condensed Extra Bold" charset="0"/>
                <a:ea typeface="Abadi MT Condensed Extra Bold" charset="0"/>
                <a:cs typeface="Abadi MT Condensed Extra Bold" charset="0"/>
              </a:rPr>
              <a:t>Directions:  Speed Dating Book Activity</a:t>
            </a:r>
            <a:endParaRPr lang="en-US" dirty="0">
              <a:latin typeface="Abadi MT Condensed Extra Bold" charset="0"/>
              <a:ea typeface="Abadi MT Condensed Extra Bold" charset="0"/>
              <a:cs typeface="Abadi MT Condensed Extra Bold" charset="0"/>
            </a:endParaRPr>
          </a:p>
        </p:txBody>
      </p:sp>
      <p:pic>
        <p:nvPicPr>
          <p:cNvPr id="5" name="Google Shape;58;p13"/>
          <p:cNvPicPr preferRelativeResize="0"/>
          <p:nvPr/>
        </p:nvPicPr>
        <p:blipFill>
          <a:blip r:embed="rId3">
            <a:alphaModFix/>
          </a:blip>
          <a:stretch>
            <a:fillRect/>
          </a:stretch>
        </p:blipFill>
        <p:spPr>
          <a:xfrm>
            <a:off x="10302952" y="5530705"/>
            <a:ext cx="1624004" cy="1021316"/>
          </a:xfrm>
          <a:prstGeom prst="rect">
            <a:avLst/>
          </a:prstGeom>
          <a:noFill/>
          <a:ln>
            <a:noFill/>
          </a:ln>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t="29123"/>
          <a:stretch/>
        </p:blipFill>
        <p:spPr>
          <a:xfrm>
            <a:off x="409073" y="1690688"/>
            <a:ext cx="9144000" cy="4860758"/>
          </a:xfrm>
          <a:prstGeom prst="rect">
            <a:avLst/>
          </a:prstGeom>
        </p:spPr>
      </p:pic>
      <p:pic>
        <p:nvPicPr>
          <p:cNvPr id="2050" name="Picture 2" descr="mage result for &quot;back of the book&quot; childre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90547" y="147659"/>
            <a:ext cx="3453064" cy="504296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elated imag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8389" y="555686"/>
            <a:ext cx="8927432" cy="576994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7"/>
          <a:stretch>
            <a:fillRect/>
          </a:stretch>
        </p:blipFill>
        <p:spPr>
          <a:xfrm rot="490267">
            <a:off x="7590449" y="1483285"/>
            <a:ext cx="3436229" cy="4848577"/>
          </a:xfrm>
          <a:prstGeom prst="rect">
            <a:avLst/>
          </a:prstGeom>
        </p:spPr>
      </p:pic>
      <p:sp>
        <p:nvSpPr>
          <p:cNvPr id="11" name="TextBox 10"/>
          <p:cNvSpPr txBox="1"/>
          <p:nvPr/>
        </p:nvSpPr>
        <p:spPr>
          <a:xfrm rot="534802">
            <a:off x="8200140" y="2916555"/>
            <a:ext cx="2324518" cy="2677656"/>
          </a:xfrm>
          <a:prstGeom prst="rect">
            <a:avLst/>
          </a:prstGeom>
          <a:noFill/>
        </p:spPr>
        <p:txBody>
          <a:bodyPr wrap="square" rtlCol="0">
            <a:spAutoFit/>
          </a:bodyPr>
          <a:lstStyle/>
          <a:p>
            <a:r>
              <a:rPr lang="en-US" sz="3000" b="1" dirty="0" smtClean="0">
                <a:solidFill>
                  <a:srgbClr val="7030A0"/>
                </a:solidFill>
              </a:rPr>
              <a:t>Could I use the “speed dating” book activity with my students?</a:t>
            </a:r>
          </a:p>
          <a:p>
            <a:endParaRPr lang="en-US" b="1" dirty="0">
              <a:solidFill>
                <a:srgbClr val="7030A0"/>
              </a:solidFill>
            </a:endParaRPr>
          </a:p>
        </p:txBody>
      </p:sp>
      <p:pic>
        <p:nvPicPr>
          <p:cNvPr id="12" name="Picture 11"/>
          <p:cNvPicPr>
            <a:picLocks noChangeAspect="1"/>
          </p:cNvPicPr>
          <p:nvPr/>
        </p:nvPicPr>
        <p:blipFill>
          <a:blip r:embed="rId8"/>
          <a:stretch>
            <a:fillRect/>
          </a:stretch>
        </p:blipFill>
        <p:spPr>
          <a:xfrm>
            <a:off x="148388" y="325258"/>
            <a:ext cx="4836959" cy="6250839"/>
          </a:xfrm>
          <a:prstGeom prst="rect">
            <a:avLst/>
          </a:prstGeom>
        </p:spPr>
      </p:pic>
      <p:pic>
        <p:nvPicPr>
          <p:cNvPr id="13" name="Picture 12"/>
          <p:cNvPicPr>
            <a:picLocks noChangeAspect="1"/>
          </p:cNvPicPr>
          <p:nvPr/>
        </p:nvPicPr>
        <p:blipFill rotWithShape="1">
          <a:blip r:embed="rId9">
            <a:extLst>
              <a:ext uri="{28A0092B-C50C-407E-A947-70E740481C1C}">
                <a14:useLocalDpi xmlns:a14="http://schemas.microsoft.com/office/drawing/2010/main" val="0"/>
              </a:ext>
            </a:extLst>
          </a:blip>
          <a:srcRect l="54704" t="46317" r="5962" b="19353"/>
          <a:stretch/>
        </p:blipFill>
        <p:spPr>
          <a:xfrm>
            <a:off x="3378588" y="2026868"/>
            <a:ext cx="4628148" cy="3297260"/>
          </a:xfrm>
          <a:prstGeom prst="rect">
            <a:avLst/>
          </a:prstGeom>
        </p:spPr>
      </p:pic>
      <p:pic>
        <p:nvPicPr>
          <p:cNvPr id="14" name="Picture 13"/>
          <p:cNvPicPr>
            <a:picLocks noChangeAspect="1"/>
          </p:cNvPicPr>
          <p:nvPr/>
        </p:nvPicPr>
        <p:blipFill>
          <a:blip r:embed="rId10"/>
          <a:stretch>
            <a:fillRect/>
          </a:stretch>
        </p:blipFill>
        <p:spPr>
          <a:xfrm>
            <a:off x="281593" y="188231"/>
            <a:ext cx="4703754" cy="6068047"/>
          </a:xfrm>
          <a:prstGeom prst="rect">
            <a:avLst/>
          </a:prstGeom>
        </p:spPr>
      </p:pic>
      <p:pic>
        <p:nvPicPr>
          <p:cNvPr id="15" name="Picture 2" descr="mage result for 60 seconds time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056816" y="3543585"/>
            <a:ext cx="3135183" cy="33095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9046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500" fill="hold"/>
                                        <p:tgtEl>
                                          <p:spTgt spid="2050"/>
                                        </p:tgtEl>
                                        <p:attrNameLst>
                                          <p:attrName>ppt_x</p:attrName>
                                        </p:attrNameLst>
                                      </p:cBhvr>
                                      <p:tavLst>
                                        <p:tav tm="0">
                                          <p:val>
                                            <p:strVal val="#ppt_x"/>
                                          </p:val>
                                        </p:tav>
                                        <p:tav tm="100000">
                                          <p:val>
                                            <p:strVal val="#ppt_x"/>
                                          </p:val>
                                        </p:tav>
                                      </p:tavLst>
                                    </p:anim>
                                    <p:anim calcmode="lin" valueType="num">
                                      <p:cBhvr additive="base">
                                        <p:cTn id="8"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052"/>
                                        </p:tgtEl>
                                        <p:attrNameLst>
                                          <p:attrName>style.visibility</p:attrName>
                                        </p:attrNameLst>
                                      </p:cBhvr>
                                      <p:to>
                                        <p:strVal val="visible"/>
                                      </p:to>
                                    </p:set>
                                    <p:anim calcmode="lin" valueType="num">
                                      <p:cBhvr additive="base">
                                        <p:cTn id="13" dur="500" fill="hold"/>
                                        <p:tgtEl>
                                          <p:spTgt spid="2052"/>
                                        </p:tgtEl>
                                        <p:attrNameLst>
                                          <p:attrName>ppt_x</p:attrName>
                                        </p:attrNameLst>
                                      </p:cBhvr>
                                      <p:tavLst>
                                        <p:tav tm="0">
                                          <p:val>
                                            <p:strVal val="#ppt_x"/>
                                          </p:val>
                                        </p:tav>
                                        <p:tav tm="100000">
                                          <p:val>
                                            <p:strVal val="#ppt_x"/>
                                          </p:val>
                                        </p:tav>
                                      </p:tavLst>
                                    </p:anim>
                                    <p:anim calcmode="lin" valueType="num">
                                      <p:cBhvr additive="base">
                                        <p:cTn id="14" dur="500" fill="hold"/>
                                        <p:tgtEl>
                                          <p:spTgt spid="205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ppt_x"/>
                                          </p:val>
                                        </p:tav>
                                        <p:tav tm="100000">
                                          <p:val>
                                            <p:strVal val="#ppt_x"/>
                                          </p:val>
                                        </p:tav>
                                      </p:tavLst>
                                    </p:anim>
                                    <p:anim calcmode="lin" valueType="num">
                                      <p:cBhvr additive="base">
                                        <p:cTn id="3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additive="base">
                                        <p:cTn id="43" dur="500" fill="hold"/>
                                        <p:tgtEl>
                                          <p:spTgt spid="14"/>
                                        </p:tgtEl>
                                        <p:attrNameLst>
                                          <p:attrName>ppt_x</p:attrName>
                                        </p:attrNameLst>
                                      </p:cBhvr>
                                      <p:tavLst>
                                        <p:tav tm="0">
                                          <p:val>
                                            <p:strVal val="#ppt_x"/>
                                          </p:val>
                                        </p:tav>
                                        <p:tav tm="100000">
                                          <p:val>
                                            <p:strVal val="#ppt_x"/>
                                          </p:val>
                                        </p:tav>
                                      </p:tavLst>
                                    </p:anim>
                                    <p:anim calcmode="lin" valueType="num">
                                      <p:cBhvr additive="base">
                                        <p:cTn id="4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5"/>
                                        </p:tgtEl>
                                        <p:attrNameLst>
                                          <p:attrName>style.visibility</p:attrName>
                                        </p:attrNameLst>
                                      </p:cBhvr>
                                      <p:to>
                                        <p:strVal val="visible"/>
                                      </p:to>
                                    </p:set>
                                    <p:anim calcmode="lin" valueType="num">
                                      <p:cBhvr additive="base">
                                        <p:cTn id="49" dur="500" fill="hold"/>
                                        <p:tgtEl>
                                          <p:spTgt spid="15"/>
                                        </p:tgtEl>
                                        <p:attrNameLst>
                                          <p:attrName>ppt_x</p:attrName>
                                        </p:attrNameLst>
                                      </p:cBhvr>
                                      <p:tavLst>
                                        <p:tav tm="0">
                                          <p:val>
                                            <p:strVal val="#ppt_x"/>
                                          </p:val>
                                        </p:tav>
                                        <p:tav tm="100000">
                                          <p:val>
                                            <p:strVal val="#ppt_x"/>
                                          </p:val>
                                        </p:tav>
                                      </p:tavLst>
                                    </p:anim>
                                    <p:anim calcmode="lin" valueType="num">
                                      <p:cBhvr additive="base">
                                        <p:cTn id="5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23158"/>
          <a:stretch/>
        </p:blipFill>
        <p:spPr>
          <a:xfrm>
            <a:off x="0" y="1588168"/>
            <a:ext cx="9144000" cy="5269832"/>
          </a:xfrm>
          <a:prstGeom prst="rect">
            <a:avLst/>
          </a:prstGeom>
        </p:spPr>
      </p:pic>
      <p:pic>
        <p:nvPicPr>
          <p:cNvPr id="5" name="Google Shape;58;p13"/>
          <p:cNvPicPr preferRelativeResize="0"/>
          <p:nvPr/>
        </p:nvPicPr>
        <p:blipFill>
          <a:blip r:embed="rId4">
            <a:alphaModFix/>
          </a:blip>
          <a:stretch>
            <a:fillRect/>
          </a:stretch>
        </p:blipFill>
        <p:spPr>
          <a:xfrm>
            <a:off x="10199376" y="5554768"/>
            <a:ext cx="1624004" cy="1021316"/>
          </a:xfrm>
          <a:prstGeom prst="rect">
            <a:avLst/>
          </a:prstGeom>
          <a:noFill/>
          <a:ln>
            <a:noFill/>
          </a:ln>
        </p:spPr>
      </p:pic>
      <p:sp>
        <p:nvSpPr>
          <p:cNvPr id="6" name="Title 1"/>
          <p:cNvSpPr>
            <a:spLocks noGrp="1"/>
          </p:cNvSpPr>
          <p:nvPr>
            <p:ph type="title"/>
          </p:nvPr>
        </p:nvSpPr>
        <p:spPr>
          <a:xfrm>
            <a:off x="790073" y="262605"/>
            <a:ext cx="10515600" cy="1325563"/>
          </a:xfrm>
        </p:spPr>
        <p:txBody>
          <a:bodyPr>
            <a:normAutofit/>
          </a:bodyPr>
          <a:lstStyle/>
          <a:p>
            <a:r>
              <a:rPr lang="en-US" sz="5333" b="1" dirty="0">
                <a:latin typeface="Abadi MT Condensed Extra Bold" charset="0"/>
                <a:ea typeface="Abadi MT Condensed Extra Bold" charset="0"/>
                <a:cs typeface="Abadi MT Condensed Extra Bold" charset="0"/>
              </a:rPr>
              <a:t>Speed Dating Book Activity</a:t>
            </a:r>
          </a:p>
        </p:txBody>
      </p:sp>
      <p:pic>
        <p:nvPicPr>
          <p:cNvPr id="3074" name="Picture 2" descr="mage result for &quot;30 seconds&quo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66885" y="580470"/>
            <a:ext cx="2456495" cy="299099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mage result for stop sig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29275" y="807159"/>
            <a:ext cx="2766471" cy="276430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 y="-28207"/>
            <a:ext cx="9181610" cy="6886208"/>
          </a:xfrm>
          <a:prstGeom prst="rect">
            <a:avLst/>
          </a:prstGeom>
        </p:spPr>
      </p:pic>
      <p:pic>
        <p:nvPicPr>
          <p:cNvPr id="10" name="Picture 9"/>
          <p:cNvPicPr>
            <a:picLocks noChangeAspect="1"/>
          </p:cNvPicPr>
          <p:nvPr/>
        </p:nvPicPr>
        <p:blipFill rotWithShape="1">
          <a:blip r:embed="rId8">
            <a:extLst>
              <a:ext uri="{28A0092B-C50C-407E-A947-70E740481C1C}">
                <a14:useLocalDpi xmlns:a14="http://schemas.microsoft.com/office/drawing/2010/main" val="0"/>
              </a:ext>
            </a:extLst>
          </a:blip>
          <a:srcRect t="27809"/>
          <a:stretch/>
        </p:blipFill>
        <p:spPr>
          <a:xfrm>
            <a:off x="-1" y="262605"/>
            <a:ext cx="12129393" cy="6567187"/>
          </a:xfrm>
          <a:prstGeom prst="rect">
            <a:avLst/>
          </a:prstGeom>
        </p:spPr>
      </p:pic>
      <p:sp>
        <p:nvSpPr>
          <p:cNvPr id="11" name="Curved Right Arrow 10"/>
          <p:cNvSpPr/>
          <p:nvPr/>
        </p:nvSpPr>
        <p:spPr>
          <a:xfrm>
            <a:off x="1844905" y="4196930"/>
            <a:ext cx="4891138" cy="2334127"/>
          </a:xfrm>
          <a:prstGeom prst="curved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solidFill>
                <a:schemeClr val="tx1"/>
              </a:solidFill>
            </a:endParaRPr>
          </a:p>
        </p:txBody>
      </p:sp>
      <p:pic>
        <p:nvPicPr>
          <p:cNvPr id="12" name="Picture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531958" y="-28208"/>
            <a:ext cx="9144000" cy="6858000"/>
          </a:xfrm>
          <a:prstGeom prst="rect">
            <a:avLst/>
          </a:prstGeom>
        </p:spPr>
      </p:pic>
    </p:spTree>
    <p:extLst>
      <p:ext uri="{BB962C8B-B14F-4D97-AF65-F5344CB8AC3E}">
        <p14:creationId xmlns:p14="http://schemas.microsoft.com/office/powerpoint/2010/main" val="2082694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ppt_x"/>
                                          </p:val>
                                        </p:tav>
                                        <p:tav tm="100000">
                                          <p:val>
                                            <p:strVal val="#ppt_x"/>
                                          </p:val>
                                        </p:tav>
                                      </p:tavLst>
                                    </p:anim>
                                    <p:anim calcmode="lin" valueType="num">
                                      <p:cBhvr additive="base">
                                        <p:cTn id="8"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076"/>
                                        </p:tgtEl>
                                        <p:attrNameLst>
                                          <p:attrName>style.visibility</p:attrName>
                                        </p:attrNameLst>
                                      </p:cBhvr>
                                      <p:to>
                                        <p:strVal val="visible"/>
                                      </p:to>
                                    </p:set>
                                    <p:anim calcmode="lin" valueType="num">
                                      <p:cBhvr additive="base">
                                        <p:cTn id="13" dur="500" fill="hold"/>
                                        <p:tgtEl>
                                          <p:spTgt spid="3076"/>
                                        </p:tgtEl>
                                        <p:attrNameLst>
                                          <p:attrName>ppt_x</p:attrName>
                                        </p:attrNameLst>
                                      </p:cBhvr>
                                      <p:tavLst>
                                        <p:tav tm="0">
                                          <p:val>
                                            <p:strVal val="#ppt_x"/>
                                          </p:val>
                                        </p:tav>
                                        <p:tav tm="100000">
                                          <p:val>
                                            <p:strVal val="#ppt_x"/>
                                          </p:val>
                                        </p:tav>
                                      </p:tavLst>
                                    </p:anim>
                                    <p:anim calcmode="lin" valueType="num">
                                      <p:cBhvr additive="base">
                                        <p:cTn id="14" dur="500" fill="hold"/>
                                        <p:tgtEl>
                                          <p:spTgt spid="307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ppt_x"/>
                                          </p:val>
                                        </p:tav>
                                        <p:tav tm="100000">
                                          <p:val>
                                            <p:strVal val="#ppt_x"/>
                                          </p:val>
                                        </p:tav>
                                      </p:tavLst>
                                    </p:anim>
                                    <p:anim calcmode="lin" valueType="num">
                                      <p:cBhvr additive="base">
                                        <p:cTn id="3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3950368" cy="5602538"/>
          </a:xfrm>
        </p:spPr>
        <p:txBody>
          <a:bodyPr/>
          <a:lstStyle/>
          <a:p>
            <a:r>
              <a:rPr lang="en-US" b="1" dirty="0" smtClean="0"/>
              <a:t>Talk and Turn:  </a:t>
            </a:r>
            <a:br>
              <a:rPr lang="en-US" b="1" dirty="0" smtClean="0"/>
            </a:br>
            <a:r>
              <a:rPr lang="en-US" b="1" dirty="0"/>
              <a:t/>
            </a:r>
            <a:br>
              <a:rPr lang="en-US" b="1" dirty="0"/>
            </a:br>
            <a:r>
              <a:rPr lang="en-US" dirty="0" smtClean="0"/>
              <a:t>What book did you “discover” that you can see yourself using to teach with?</a:t>
            </a:r>
            <a:endParaRPr lang="en-US" dirty="0"/>
          </a:p>
        </p:txBody>
      </p:sp>
      <p:pic>
        <p:nvPicPr>
          <p:cNvPr id="4098" name="Picture 2" descr="mage result for &quot;talk and turn&qu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0"/>
            <a:ext cx="6858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415746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6365" y="0"/>
            <a:ext cx="5632882" cy="6858000"/>
          </a:xfrm>
          <a:prstGeom prst="rect">
            <a:avLst/>
          </a:prstGeom>
        </p:spPr>
      </p:pic>
      <p:pic>
        <p:nvPicPr>
          <p:cNvPr id="5" name="Google Shape;58;p13"/>
          <p:cNvPicPr preferRelativeResize="0"/>
          <p:nvPr/>
        </p:nvPicPr>
        <p:blipFill>
          <a:blip r:embed="rId4">
            <a:alphaModFix/>
          </a:blip>
          <a:stretch>
            <a:fillRect/>
          </a:stretch>
        </p:blipFill>
        <p:spPr>
          <a:xfrm>
            <a:off x="10175313" y="5554768"/>
            <a:ext cx="1624004" cy="1021316"/>
          </a:xfrm>
          <a:prstGeom prst="rect">
            <a:avLst/>
          </a:prstGeom>
          <a:noFill/>
          <a:ln>
            <a:noFill/>
          </a:ln>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369468">
            <a:off x="7281655" y="613592"/>
            <a:ext cx="4050706" cy="4737590"/>
          </a:xfrm>
          <a:prstGeom prst="rect">
            <a:avLst/>
          </a:prstGeom>
          <a:ln>
            <a:noFill/>
          </a:ln>
          <a:effectLst>
            <a:softEdge rad="112500"/>
          </a:effectLst>
        </p:spPr>
      </p:pic>
    </p:spTree>
    <p:extLst>
      <p:ext uri="{BB962C8B-B14F-4D97-AF65-F5344CB8AC3E}">
        <p14:creationId xmlns:p14="http://schemas.microsoft.com/office/powerpoint/2010/main" val="64330422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8862" cy="5702968"/>
          </a:xfrm>
          <a:prstGeom prst="rect">
            <a:avLst/>
          </a:prstGeom>
        </p:spPr>
      </p:pic>
    </p:spTree>
    <p:extLst>
      <p:ext uri="{BB962C8B-B14F-4D97-AF65-F5344CB8AC3E}">
        <p14:creationId xmlns:p14="http://schemas.microsoft.com/office/powerpoint/2010/main" val="148266015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sp>
        <p:nvSpPr>
          <p:cNvPr id="497" name="Google Shape;497;p65"/>
          <p:cNvSpPr txBox="1">
            <a:spLocks noGrp="1"/>
          </p:cNvSpPr>
          <p:nvPr>
            <p:ph type="ctrTitle"/>
          </p:nvPr>
        </p:nvSpPr>
        <p:spPr>
          <a:xfrm>
            <a:off x="873457" y="166484"/>
            <a:ext cx="5713863" cy="1216800"/>
          </a:xfrm>
          <a:prstGeom prst="rect">
            <a:avLst/>
          </a:prstGeom>
        </p:spPr>
        <p:txBody>
          <a:bodyPr spcFirstLastPara="1" vert="horz" wrap="square" lIns="121900" tIns="121900" rIns="121900" bIns="121900" rtlCol="0" anchor="ctr" anchorCtr="0">
            <a:noAutofit/>
          </a:bodyPr>
          <a:lstStyle/>
          <a:p>
            <a:pPr>
              <a:spcBef>
                <a:spcPts val="0"/>
              </a:spcBef>
            </a:pPr>
            <a:r>
              <a:rPr lang="en-US" sz="5333" dirty="0">
                <a:solidFill>
                  <a:srgbClr val="0070C0"/>
                </a:solidFill>
                <a:latin typeface="Abadi MT Condensed Extra Bold" charset="0"/>
                <a:ea typeface="Abadi MT Condensed Extra Bold" charset="0"/>
                <a:cs typeface="Abadi MT Condensed Extra Bold" charset="0"/>
              </a:rPr>
              <a:t>Book Blurbs Include:</a:t>
            </a:r>
            <a:endParaRPr sz="5333" dirty="0">
              <a:solidFill>
                <a:srgbClr val="0070C0"/>
              </a:solidFill>
              <a:latin typeface="Abadi MT Condensed Extra Bold" charset="0"/>
              <a:ea typeface="Abadi MT Condensed Extra Bold" charset="0"/>
              <a:cs typeface="Abadi MT Condensed Extra Bold" charset="0"/>
            </a:endParaRPr>
          </a:p>
        </p:txBody>
      </p:sp>
      <p:sp>
        <p:nvSpPr>
          <p:cNvPr id="503" name="Google Shape;503;p65"/>
          <p:cNvSpPr txBox="1">
            <a:spLocks noGrp="1"/>
          </p:cNvSpPr>
          <p:nvPr>
            <p:ph type="ctrTitle" idx="4294967295"/>
          </p:nvPr>
        </p:nvSpPr>
        <p:spPr>
          <a:xfrm>
            <a:off x="639158" y="6115050"/>
            <a:ext cx="8458017" cy="266700"/>
          </a:xfrm>
          <a:prstGeom prst="rect">
            <a:avLst/>
          </a:prstGeom>
        </p:spPr>
        <p:txBody>
          <a:bodyPr spcFirstLastPara="1" vert="horz" wrap="square" lIns="121900" tIns="121900" rIns="121900" bIns="121900" rtlCol="0" anchor="ctr" anchorCtr="0">
            <a:noAutofit/>
          </a:bodyPr>
          <a:lstStyle/>
          <a:p>
            <a:pPr>
              <a:spcBef>
                <a:spcPts val="0"/>
              </a:spcBef>
            </a:pPr>
            <a:r>
              <a:rPr lang="en-US" sz="4000" dirty="0">
                <a:solidFill>
                  <a:srgbClr val="0070C0"/>
                </a:solidFill>
                <a:latin typeface="Abadi MT Condensed Extra Bold" charset="0"/>
                <a:ea typeface="Abadi MT Condensed Extra Bold" charset="0"/>
                <a:cs typeface="Abadi MT Condensed Extra Bold" charset="0"/>
              </a:rPr>
              <a:t>Write </a:t>
            </a:r>
            <a:r>
              <a:rPr lang="en" sz="4000" dirty="0">
                <a:solidFill>
                  <a:srgbClr val="0070C0"/>
                </a:solidFill>
                <a:latin typeface="Abadi MT Condensed Extra Bold" charset="0"/>
                <a:ea typeface="Abadi MT Condensed Extra Bold" charset="0"/>
                <a:cs typeface="Abadi MT Condensed Extra Bold" charset="0"/>
              </a:rPr>
              <a:t>Book Blurb </a:t>
            </a:r>
            <a:r>
              <a:rPr lang="en-US" sz="4000" dirty="0">
                <a:solidFill>
                  <a:srgbClr val="0070C0"/>
                </a:solidFill>
                <a:latin typeface="Abadi MT Condensed Extra Bold" charset="0"/>
                <a:ea typeface="Abadi MT Condensed Extra Bold" charset="0"/>
                <a:cs typeface="Abadi MT Condensed Extra Bold" charset="0"/>
              </a:rPr>
              <a:t>to add to the TRG </a:t>
            </a:r>
            <a:r>
              <a:rPr lang="en" sz="4000" dirty="0">
                <a:solidFill>
                  <a:srgbClr val="0070C0"/>
                </a:solidFill>
                <a:latin typeface="Abadi MT Condensed Extra Bold" charset="0"/>
                <a:ea typeface="Abadi MT Condensed Extra Bold" charset="0"/>
                <a:cs typeface="Abadi MT Condensed Extra Bold" charset="0"/>
              </a:rPr>
              <a:t>today</a:t>
            </a:r>
            <a:r>
              <a:rPr lang="en" sz="4600" dirty="0">
                <a:solidFill>
                  <a:srgbClr val="0070C0"/>
                </a:solidFill>
                <a:latin typeface="Abadi MT Condensed Extra Bold" charset="0"/>
                <a:ea typeface="Abadi MT Condensed Extra Bold" charset="0"/>
                <a:cs typeface="Abadi MT Condensed Extra Bold" charset="0"/>
              </a:rPr>
              <a:t>!</a:t>
            </a:r>
            <a:endParaRPr sz="4600" dirty="0">
              <a:solidFill>
                <a:srgbClr val="0070C0"/>
              </a:solidFill>
              <a:latin typeface="Abadi MT Condensed Extra Bold" charset="0"/>
              <a:ea typeface="Abadi MT Condensed Extra Bold" charset="0"/>
              <a:cs typeface="Abadi MT Condensed Extra Bold" charset="0"/>
            </a:endParaRPr>
          </a:p>
        </p:txBody>
      </p:sp>
      <p:graphicFrame>
        <p:nvGraphicFramePr>
          <p:cNvPr id="498" name="Google Shape;498;p65"/>
          <p:cNvGraphicFramePr/>
          <p:nvPr>
            <p:extLst/>
          </p:nvPr>
        </p:nvGraphicFramePr>
        <p:xfrm>
          <a:off x="730142" y="1418965"/>
          <a:ext cx="7787217" cy="4104770"/>
        </p:xfrm>
        <a:graphic>
          <a:graphicData uri="http://schemas.openxmlformats.org/drawingml/2006/table">
            <a:tbl>
              <a:tblPr>
                <a:tableStyleId>{3C2FFA5D-87B4-456A-9821-1D502468CF0F}</a:tableStyleId>
              </a:tblPr>
              <a:tblGrid>
                <a:gridCol w="3085869">
                  <a:extLst>
                    <a:ext uri="{9D8B030D-6E8A-4147-A177-3AD203B41FA5}">
                      <a16:colId xmlns="" xmlns:a16="http://schemas.microsoft.com/office/drawing/2014/main" val="20000"/>
                    </a:ext>
                  </a:extLst>
                </a:gridCol>
                <a:gridCol w="4701348">
                  <a:extLst>
                    <a:ext uri="{9D8B030D-6E8A-4147-A177-3AD203B41FA5}">
                      <a16:colId xmlns="" xmlns:a16="http://schemas.microsoft.com/office/drawing/2014/main" val="20001"/>
                    </a:ext>
                  </a:extLst>
                </a:gridCol>
              </a:tblGrid>
              <a:tr h="629009">
                <a:tc>
                  <a:txBody>
                    <a:bodyPr/>
                    <a:lstStyle/>
                    <a:p>
                      <a:pPr marL="0" lvl="0" indent="0">
                        <a:spcBef>
                          <a:spcPts val="0"/>
                        </a:spcBef>
                        <a:spcAft>
                          <a:spcPts val="0"/>
                        </a:spcAft>
                        <a:buNone/>
                      </a:pPr>
                      <a:r>
                        <a:rPr lang="en" sz="2400" b="1" dirty="0">
                          <a:solidFill>
                            <a:schemeClr val="bg1"/>
                          </a:solidFill>
                        </a:rPr>
                        <a:t>Curriculum Content</a:t>
                      </a:r>
                      <a:endParaRPr sz="2400" b="1" dirty="0">
                        <a:solidFill>
                          <a:schemeClr val="bg1"/>
                        </a:solidFill>
                      </a:endParaRPr>
                    </a:p>
                  </a:txBody>
                  <a:tcPr marL="121900" marR="121900" marT="121900" marB="121900"/>
                </a:tc>
                <a:tc>
                  <a:txBody>
                    <a:bodyPr/>
                    <a:lstStyle/>
                    <a:p>
                      <a:pPr marL="0" lvl="0" indent="0" algn="r">
                        <a:spcBef>
                          <a:spcPts val="0"/>
                        </a:spcBef>
                        <a:spcAft>
                          <a:spcPts val="0"/>
                        </a:spcAft>
                        <a:buNone/>
                      </a:pPr>
                      <a:r>
                        <a:rPr lang="en" sz="2400" dirty="0">
                          <a:solidFill>
                            <a:schemeClr val="bg1"/>
                          </a:solidFill>
                        </a:rPr>
                        <a:t>Brief list  (2-3 ideas)</a:t>
                      </a:r>
                      <a:endParaRPr sz="2400" dirty="0">
                        <a:solidFill>
                          <a:schemeClr val="bg1"/>
                        </a:solidFill>
                      </a:endParaRPr>
                    </a:p>
                  </a:txBody>
                  <a:tcPr marL="121900" marR="121900" marT="121900" marB="121900"/>
                </a:tc>
                <a:extLst>
                  <a:ext uri="{0D108BD9-81ED-4DB2-BD59-A6C34878D82A}">
                    <a16:rowId xmlns="" xmlns:a16="http://schemas.microsoft.com/office/drawing/2014/main" val="10000"/>
                  </a:ext>
                </a:extLst>
              </a:tr>
              <a:tr h="1341080">
                <a:tc>
                  <a:txBody>
                    <a:bodyPr/>
                    <a:lstStyle/>
                    <a:p>
                      <a:pPr marL="0" lvl="0" indent="0">
                        <a:spcBef>
                          <a:spcPts val="0"/>
                        </a:spcBef>
                        <a:spcAft>
                          <a:spcPts val="0"/>
                        </a:spcAft>
                        <a:buNone/>
                      </a:pPr>
                      <a:r>
                        <a:rPr lang="en" sz="2400" b="1" dirty="0">
                          <a:solidFill>
                            <a:schemeClr val="bg1"/>
                          </a:solidFill>
                        </a:rPr>
                        <a:t>Uses, book title, publisher</a:t>
                      </a:r>
                      <a:endParaRPr sz="2400" b="1" dirty="0">
                        <a:solidFill>
                          <a:schemeClr val="bg1"/>
                        </a:solidFill>
                      </a:endParaRPr>
                    </a:p>
                  </a:txBody>
                  <a:tcPr marL="121900" marR="121900" marT="121900" marB="121900"/>
                </a:tc>
                <a:tc>
                  <a:txBody>
                    <a:bodyPr/>
                    <a:lstStyle/>
                    <a:p>
                      <a:pPr marL="0" lvl="0" indent="0" algn="r">
                        <a:spcBef>
                          <a:spcPts val="0"/>
                        </a:spcBef>
                        <a:spcAft>
                          <a:spcPts val="0"/>
                        </a:spcAft>
                        <a:buNone/>
                      </a:pPr>
                      <a:r>
                        <a:rPr lang="en" sz="2400" dirty="0">
                          <a:solidFill>
                            <a:schemeClr val="bg1"/>
                          </a:solidFill>
                        </a:rPr>
                        <a:t>Read Aloud, </a:t>
                      </a:r>
                      <a:r>
                        <a:rPr lang="en-US" sz="2400" dirty="0" smtClean="0">
                          <a:solidFill>
                            <a:schemeClr val="bg1"/>
                          </a:solidFill>
                        </a:rPr>
                        <a:t>Shared Reading,</a:t>
                      </a:r>
                      <a:r>
                        <a:rPr lang="en-US" sz="2400" baseline="0" dirty="0" smtClean="0">
                          <a:solidFill>
                            <a:schemeClr val="bg1"/>
                          </a:solidFill>
                        </a:rPr>
                        <a:t> Independent Reading, Reluctant Readers, C</a:t>
                      </a:r>
                      <a:r>
                        <a:rPr lang="en" sz="2400" dirty="0" err="1" smtClean="0">
                          <a:solidFill>
                            <a:schemeClr val="bg1"/>
                          </a:solidFill>
                        </a:rPr>
                        <a:t>entres</a:t>
                      </a:r>
                      <a:r>
                        <a:rPr lang="en" sz="2400" dirty="0">
                          <a:solidFill>
                            <a:schemeClr val="bg1"/>
                          </a:solidFill>
                        </a:rPr>
                        <a:t>, etc.</a:t>
                      </a:r>
                      <a:endParaRPr sz="2400" dirty="0">
                        <a:solidFill>
                          <a:schemeClr val="bg1"/>
                        </a:solidFill>
                      </a:endParaRPr>
                    </a:p>
                  </a:txBody>
                  <a:tcPr marL="121900" marR="121900" marT="121900" marB="121900"/>
                </a:tc>
                <a:extLst>
                  <a:ext uri="{0D108BD9-81ED-4DB2-BD59-A6C34878D82A}">
                    <a16:rowId xmlns="" xmlns:a16="http://schemas.microsoft.com/office/drawing/2014/main" val="10001"/>
                  </a:ext>
                </a:extLst>
              </a:tr>
              <a:tr h="629009">
                <a:tc>
                  <a:txBody>
                    <a:bodyPr/>
                    <a:lstStyle/>
                    <a:p>
                      <a:pPr marL="0" lvl="0" indent="0">
                        <a:spcBef>
                          <a:spcPts val="0"/>
                        </a:spcBef>
                        <a:spcAft>
                          <a:spcPts val="0"/>
                        </a:spcAft>
                        <a:buNone/>
                      </a:pPr>
                      <a:r>
                        <a:rPr lang="en" sz="2400" b="1">
                          <a:solidFill>
                            <a:schemeClr val="bg1"/>
                          </a:solidFill>
                        </a:rPr>
                        <a:t>Short description</a:t>
                      </a:r>
                      <a:endParaRPr sz="2400" b="1">
                        <a:solidFill>
                          <a:schemeClr val="bg1"/>
                        </a:solidFill>
                      </a:endParaRPr>
                    </a:p>
                  </a:txBody>
                  <a:tcPr marL="121900" marR="121900" marT="121900" marB="121900"/>
                </a:tc>
                <a:tc>
                  <a:txBody>
                    <a:bodyPr/>
                    <a:lstStyle/>
                    <a:p>
                      <a:pPr marL="0" lvl="0" indent="0" algn="r">
                        <a:spcBef>
                          <a:spcPts val="0"/>
                        </a:spcBef>
                        <a:spcAft>
                          <a:spcPts val="0"/>
                        </a:spcAft>
                        <a:buNone/>
                      </a:pPr>
                      <a:r>
                        <a:rPr lang="en" sz="2400" dirty="0">
                          <a:solidFill>
                            <a:schemeClr val="bg1"/>
                          </a:solidFill>
                        </a:rPr>
                        <a:t>1-2 sentence summary</a:t>
                      </a:r>
                      <a:endParaRPr sz="2400" dirty="0">
                        <a:solidFill>
                          <a:schemeClr val="bg1"/>
                        </a:solidFill>
                      </a:endParaRPr>
                    </a:p>
                  </a:txBody>
                  <a:tcPr marL="121900" marR="121900" marT="121900" marB="121900"/>
                </a:tc>
                <a:extLst>
                  <a:ext uri="{0D108BD9-81ED-4DB2-BD59-A6C34878D82A}">
                    <a16:rowId xmlns="" xmlns:a16="http://schemas.microsoft.com/office/drawing/2014/main" val="10002"/>
                  </a:ext>
                </a:extLst>
              </a:tr>
              <a:tr h="1505672">
                <a:tc>
                  <a:txBody>
                    <a:bodyPr/>
                    <a:lstStyle/>
                    <a:p>
                      <a:pPr marL="0" lvl="0" indent="0" rtl="0">
                        <a:spcBef>
                          <a:spcPts val="0"/>
                        </a:spcBef>
                        <a:spcAft>
                          <a:spcPts val="0"/>
                        </a:spcAft>
                        <a:buNone/>
                      </a:pPr>
                      <a:r>
                        <a:rPr lang="en" sz="2400" b="1" dirty="0">
                          <a:solidFill>
                            <a:schemeClr val="bg1"/>
                          </a:solidFill>
                        </a:rPr>
                        <a:t>How can a teacher use this book</a:t>
                      </a:r>
                      <a:endParaRPr sz="2400" b="1" dirty="0">
                        <a:solidFill>
                          <a:schemeClr val="bg1"/>
                        </a:solidFill>
                      </a:endParaRPr>
                    </a:p>
                  </a:txBody>
                  <a:tcPr marL="121900" marR="121900" marT="121900" marB="121900"/>
                </a:tc>
                <a:tc>
                  <a:txBody>
                    <a:bodyPr/>
                    <a:lstStyle/>
                    <a:p>
                      <a:pPr marL="0" lvl="0" indent="0" algn="r" rtl="0">
                        <a:lnSpc>
                          <a:spcPct val="115000"/>
                        </a:lnSpc>
                        <a:spcBef>
                          <a:spcPts val="0"/>
                        </a:spcBef>
                        <a:spcAft>
                          <a:spcPts val="0"/>
                        </a:spcAft>
                        <a:buNone/>
                      </a:pPr>
                      <a:r>
                        <a:rPr lang="en" sz="2400" dirty="0">
                          <a:solidFill>
                            <a:schemeClr val="bg1"/>
                          </a:solidFill>
                          <a:sym typeface="Calibri"/>
                        </a:rPr>
                        <a:t>Short list of how the book can be used to teach specific content, skills, strategies, etc.</a:t>
                      </a:r>
                      <a:endParaRPr sz="2400" dirty="0">
                        <a:solidFill>
                          <a:schemeClr val="bg1"/>
                        </a:solidFill>
                      </a:endParaRPr>
                    </a:p>
                  </a:txBody>
                  <a:tcPr marL="121900" marR="121900" marT="121900" marB="121900"/>
                </a:tc>
                <a:extLst>
                  <a:ext uri="{0D108BD9-81ED-4DB2-BD59-A6C34878D82A}">
                    <a16:rowId xmlns="" xmlns:a16="http://schemas.microsoft.com/office/drawing/2014/main" val="10003"/>
                  </a:ext>
                </a:extLst>
              </a:tr>
            </a:tbl>
          </a:graphicData>
        </a:graphic>
      </p:graphicFrame>
      <p:pic>
        <p:nvPicPr>
          <p:cNvPr id="502" name="Google Shape;502;p65"/>
          <p:cNvPicPr preferRelativeResize="0"/>
          <p:nvPr/>
        </p:nvPicPr>
        <p:blipFill>
          <a:blip r:embed="rId3">
            <a:alphaModFix/>
          </a:blip>
          <a:stretch>
            <a:fillRect/>
          </a:stretch>
        </p:blipFill>
        <p:spPr>
          <a:xfrm>
            <a:off x="8734566" y="166485"/>
            <a:ext cx="3304103" cy="3383051"/>
          </a:xfrm>
          <a:prstGeom prst="rect">
            <a:avLst/>
          </a:prstGeom>
          <a:noFill/>
          <a:ln>
            <a:noFill/>
          </a:ln>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369468">
            <a:off x="9264723" y="3442761"/>
            <a:ext cx="2799764" cy="3274524"/>
          </a:xfrm>
          <a:prstGeom prst="rect">
            <a:avLst/>
          </a:prstGeom>
          <a:ln>
            <a:noFill/>
          </a:ln>
          <a:effectLst>
            <a:softEdge rad="112500"/>
          </a:effectLst>
        </p:spPr>
      </p:pic>
    </p:spTree>
    <p:extLst>
      <p:ext uri="{BB962C8B-B14F-4D97-AF65-F5344CB8AC3E}">
        <p14:creationId xmlns:p14="http://schemas.microsoft.com/office/powerpoint/2010/main" val="913125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03"/>
                                        </p:tgtEl>
                                        <p:attrNameLst>
                                          <p:attrName>style.visibility</p:attrName>
                                        </p:attrNameLst>
                                      </p:cBhvr>
                                      <p:to>
                                        <p:strVal val="visible"/>
                                      </p:to>
                                    </p:set>
                                    <p:anim calcmode="lin" valueType="num">
                                      <p:cBhvr additive="base">
                                        <p:cTn id="7" dur="500" fill="hold"/>
                                        <p:tgtEl>
                                          <p:spTgt spid="503"/>
                                        </p:tgtEl>
                                        <p:attrNameLst>
                                          <p:attrName>ppt_x</p:attrName>
                                        </p:attrNameLst>
                                      </p:cBhvr>
                                      <p:tavLst>
                                        <p:tav tm="0">
                                          <p:val>
                                            <p:strVal val="#ppt_x"/>
                                          </p:val>
                                        </p:tav>
                                        <p:tav tm="100000">
                                          <p:val>
                                            <p:strVal val="#ppt_x"/>
                                          </p:val>
                                        </p:tav>
                                      </p:tavLst>
                                    </p:anim>
                                    <p:anim calcmode="lin" valueType="num">
                                      <p:cBhvr additive="base">
                                        <p:cTn id="8" dur="500" fill="hold"/>
                                        <p:tgtEl>
                                          <p:spTgt spid="50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260</TotalTime>
  <Words>2578</Words>
  <Application>Microsoft Macintosh PowerPoint</Application>
  <PresentationFormat>Widescreen</PresentationFormat>
  <Paragraphs>157</Paragraphs>
  <Slides>13</Slides>
  <Notes>13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13</vt:i4>
      </vt:variant>
    </vt:vector>
  </HeadingPairs>
  <TitlesOfParts>
    <vt:vector size="20" baseType="lpstr">
      <vt:lpstr>Abadi MT Condensed Extra Bold</vt:lpstr>
      <vt:lpstr>Calibri</vt:lpstr>
      <vt:lpstr>Calibri Light</vt:lpstr>
      <vt:lpstr>Mangal</vt:lpstr>
      <vt:lpstr>Source Code Pro</vt:lpstr>
      <vt:lpstr>Arial</vt:lpstr>
      <vt:lpstr>Office Theme</vt:lpstr>
      <vt:lpstr>PowerPoint Presentation</vt:lpstr>
      <vt:lpstr>Reasons for doing the  Speed Dating Book Activity:</vt:lpstr>
      <vt:lpstr>How to: Speed Dating Book Activity</vt:lpstr>
      <vt:lpstr>Directions:  Speed Dating Book Activity</vt:lpstr>
      <vt:lpstr>Speed Dating Book Activity</vt:lpstr>
      <vt:lpstr>Talk and Turn:    What book did you “discover” that you can see yourself using to teach with?</vt:lpstr>
      <vt:lpstr>PowerPoint Presentation</vt:lpstr>
      <vt:lpstr>PowerPoint Presentation</vt:lpstr>
      <vt:lpstr>Book Blurbs Include:</vt:lpstr>
      <vt:lpstr>Let’s write a Book Blurb together!</vt:lpstr>
      <vt:lpstr>How to Write a Book Blurb</vt:lpstr>
      <vt:lpstr>List of What Books Can Be Used to Teach:</vt:lpstr>
      <vt:lpstr>Share with other teachers!</vt:lpstr>
    </vt:vector>
  </TitlesOfParts>
  <Company/>
  <LinksUpToDate>false</LinksUpToDate>
  <SharedDoc>false</SharedDoc>
  <HyperlinksChanged>false</HyperlinksChanged>
  <AppVersion>15.0031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Hannah Knecht</dc:creator>
  <cp:lastModifiedBy>Hannah Knecht</cp:lastModifiedBy>
  <cp:revision>22</cp:revision>
  <dcterms:created xsi:type="dcterms:W3CDTF">2019-08-29T16:23:29Z</dcterms:created>
  <dcterms:modified xsi:type="dcterms:W3CDTF">2019-08-29T20:44:16Z</dcterms:modified>
</cp:coreProperties>
</file>